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handoutMasterIdLst>
    <p:handoutMasterId r:id="rId22"/>
  </p:handoutMasterIdLst>
  <p:sldIdLst>
    <p:sldId id="261" r:id="rId2"/>
    <p:sldId id="262" r:id="rId3"/>
    <p:sldId id="263" r:id="rId4"/>
    <p:sldId id="264" r:id="rId5"/>
    <p:sldId id="265" r:id="rId6"/>
    <p:sldId id="266" r:id="rId7"/>
    <p:sldId id="267" r:id="rId8"/>
    <p:sldId id="268" r:id="rId9"/>
    <p:sldId id="269" r:id="rId10"/>
    <p:sldId id="270" r:id="rId11"/>
    <p:sldId id="271" r:id="rId12"/>
    <p:sldId id="272" r:id="rId13"/>
    <p:sldId id="274" r:id="rId14"/>
    <p:sldId id="273" r:id="rId15"/>
    <p:sldId id="275" r:id="rId16"/>
    <p:sldId id="276" r:id="rId17"/>
    <p:sldId id="277" r:id="rId18"/>
    <p:sldId id="278" r:id="rId19"/>
    <p:sldId id="260" r:id="rId2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11F"/>
    <a:srgbClr val="4472C4"/>
    <a:srgbClr val="203864"/>
    <a:srgbClr val="333739"/>
    <a:srgbClr val="6F6F6F"/>
    <a:srgbClr val="DADADA"/>
    <a:srgbClr val="B3B2B2"/>
    <a:srgbClr val="706F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6287" autoAdjust="0"/>
  </p:normalViewPr>
  <p:slideViewPr>
    <p:cSldViewPr snapToGrid="0">
      <p:cViewPr varScale="1">
        <p:scale>
          <a:sx n="104" d="100"/>
          <a:sy n="104" d="100"/>
        </p:scale>
        <p:origin x="372" y="13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15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A4C6C0-DF63-4825-AAAB-E59550226B0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l-PL"/>
        </a:p>
      </dgm:t>
    </dgm:pt>
    <dgm:pt modelId="{8EE7EC34-A53F-4D2B-83F9-5D55B3742729}">
      <dgm:prSet phldrT="[Tekst]" custT="1"/>
      <dgm:spPr/>
      <dgm:t>
        <a:bodyPr/>
        <a:lstStyle/>
        <a:p>
          <a:r>
            <a:rPr lang="pl-PL" sz="2000" b="1" dirty="0"/>
            <a:t>1</a:t>
          </a:r>
        </a:p>
      </dgm:t>
    </dgm:pt>
    <dgm:pt modelId="{37A37DCD-DC9E-4109-96CF-6ABFF3A25EE8}" type="parTrans" cxnId="{46039237-CADF-4637-BCCD-4C60C4A66B9B}">
      <dgm:prSet/>
      <dgm:spPr/>
      <dgm:t>
        <a:bodyPr/>
        <a:lstStyle/>
        <a:p>
          <a:endParaRPr lang="pl-PL"/>
        </a:p>
      </dgm:t>
    </dgm:pt>
    <dgm:pt modelId="{F0FF3052-CC3E-404F-8AD8-A37B68CFE40D}" type="sibTrans" cxnId="{46039237-CADF-4637-BCCD-4C60C4A66B9B}">
      <dgm:prSet/>
      <dgm:spPr/>
      <dgm:t>
        <a:bodyPr/>
        <a:lstStyle/>
        <a:p>
          <a:endParaRPr lang="pl-PL"/>
        </a:p>
      </dgm:t>
    </dgm:pt>
    <dgm:pt modelId="{0CAA7672-E900-4D88-BDA3-13C65D29BB29}">
      <dgm:prSet phldrT="[Tekst]" custT="1"/>
      <dgm:spPr>
        <a:solidFill>
          <a:srgbClr val="333739">
            <a:alpha val="90000"/>
          </a:srgbClr>
        </a:solidFill>
        <a:ln>
          <a:noFill/>
        </a:ln>
      </dgm:spPr>
      <dgm:t>
        <a:bodyPr/>
        <a:lstStyle/>
        <a:p>
          <a:r>
            <a:rPr lang="en-US" sz="2800" dirty="0">
              <a:solidFill>
                <a:schemeClr val="bg1"/>
              </a:solidFill>
            </a:rPr>
            <a:t>assessing waste to resource opportunities </a:t>
          </a:r>
          <a:endParaRPr lang="pl-PL" sz="2800" dirty="0">
            <a:solidFill>
              <a:schemeClr val="bg1"/>
            </a:solidFill>
          </a:endParaRPr>
        </a:p>
      </dgm:t>
    </dgm:pt>
    <dgm:pt modelId="{36DE7E86-C1CF-4649-8AC9-AB7A974CF6C3}" type="parTrans" cxnId="{12F245B5-DA36-4C5D-8C52-7433C6EDE3E1}">
      <dgm:prSet/>
      <dgm:spPr/>
      <dgm:t>
        <a:bodyPr/>
        <a:lstStyle/>
        <a:p>
          <a:endParaRPr lang="pl-PL"/>
        </a:p>
      </dgm:t>
    </dgm:pt>
    <dgm:pt modelId="{4092A44C-7AA3-4B31-AC5B-6182DDC03E12}" type="sibTrans" cxnId="{12F245B5-DA36-4C5D-8C52-7433C6EDE3E1}">
      <dgm:prSet/>
      <dgm:spPr/>
      <dgm:t>
        <a:bodyPr/>
        <a:lstStyle/>
        <a:p>
          <a:endParaRPr lang="pl-PL"/>
        </a:p>
      </dgm:t>
    </dgm:pt>
    <dgm:pt modelId="{0ABC6EB4-A44C-4067-8FB7-A30E08458DCE}">
      <dgm:prSet phldrT="[Tekst]" custT="1"/>
      <dgm:spPr/>
      <dgm:t>
        <a:bodyPr/>
        <a:lstStyle/>
        <a:p>
          <a:r>
            <a:rPr lang="pl-PL" sz="2000" b="1" dirty="0"/>
            <a:t>2</a:t>
          </a:r>
        </a:p>
      </dgm:t>
    </dgm:pt>
    <dgm:pt modelId="{6B9ABEC6-FBDC-445A-8A03-B038FF7B7D5D}" type="parTrans" cxnId="{0CE06C89-DE15-44D1-B1B6-AD0A65C832CF}">
      <dgm:prSet/>
      <dgm:spPr/>
      <dgm:t>
        <a:bodyPr/>
        <a:lstStyle/>
        <a:p>
          <a:endParaRPr lang="pl-PL"/>
        </a:p>
      </dgm:t>
    </dgm:pt>
    <dgm:pt modelId="{24476779-9CE8-4466-8FDD-2CCE7F5052F2}" type="sibTrans" cxnId="{0CE06C89-DE15-44D1-B1B6-AD0A65C832CF}">
      <dgm:prSet/>
      <dgm:spPr/>
      <dgm:t>
        <a:bodyPr/>
        <a:lstStyle/>
        <a:p>
          <a:endParaRPr lang="pl-PL"/>
        </a:p>
      </dgm:t>
    </dgm:pt>
    <dgm:pt modelId="{E78D1AA4-85B3-46C5-B506-1AB2DD57006D}">
      <dgm:prSet phldrT="[Tekst]" custT="1"/>
      <dgm:spPr>
        <a:solidFill>
          <a:srgbClr val="333739">
            <a:alpha val="90000"/>
          </a:srgbClr>
        </a:solidFill>
        <a:ln>
          <a:noFill/>
        </a:ln>
      </dgm:spPr>
      <dgm:t>
        <a:bodyPr/>
        <a:lstStyle/>
        <a:p>
          <a:pPr marL="285750" lvl="1" indent="-285750" algn="l" defTabSz="1244600">
            <a:lnSpc>
              <a:spcPct val="90000"/>
            </a:lnSpc>
            <a:spcBef>
              <a:spcPct val="0"/>
            </a:spcBef>
            <a:spcAft>
              <a:spcPct val="15000"/>
            </a:spcAft>
            <a:buChar char="•"/>
          </a:pPr>
          <a:r>
            <a:rPr lang="pl-PL" sz="2800" kern="1200" dirty="0" err="1">
              <a:solidFill>
                <a:schemeClr val="bg1"/>
              </a:solidFill>
              <a:latin typeface="Calibri" panose="020F0502020204030204"/>
              <a:ea typeface="+mn-ea"/>
              <a:cs typeface="+mn-cs"/>
            </a:rPr>
            <a:t>circular</a:t>
          </a:r>
          <a:r>
            <a:rPr lang="pl-PL" sz="2800" kern="1200" dirty="0">
              <a:solidFill>
                <a:schemeClr val="bg1"/>
              </a:solidFill>
              <a:latin typeface="Calibri" panose="020F0502020204030204"/>
              <a:ea typeface="+mn-ea"/>
              <a:cs typeface="+mn-cs"/>
            </a:rPr>
            <a:t> business model </a:t>
          </a:r>
          <a:r>
            <a:rPr lang="pl-PL" sz="2800" kern="1200" dirty="0" err="1">
              <a:solidFill>
                <a:schemeClr val="bg1"/>
              </a:solidFill>
              <a:latin typeface="Calibri" panose="020F0502020204030204"/>
              <a:ea typeface="+mn-ea"/>
              <a:cs typeface="+mn-cs"/>
            </a:rPr>
            <a:t>building</a:t>
          </a:r>
          <a:endParaRPr lang="pl-PL" sz="2800" kern="1200" dirty="0">
            <a:solidFill>
              <a:schemeClr val="bg1"/>
            </a:solidFill>
            <a:latin typeface="Calibri" panose="020F0502020204030204"/>
            <a:ea typeface="+mn-ea"/>
            <a:cs typeface="+mn-cs"/>
          </a:endParaRPr>
        </a:p>
      </dgm:t>
    </dgm:pt>
    <dgm:pt modelId="{F01BEEBE-A49F-416D-B26B-C820F742405B}" type="parTrans" cxnId="{90AC2D97-4041-4BB5-A475-0F2C20C03D09}">
      <dgm:prSet/>
      <dgm:spPr/>
      <dgm:t>
        <a:bodyPr/>
        <a:lstStyle/>
        <a:p>
          <a:endParaRPr lang="pl-PL"/>
        </a:p>
      </dgm:t>
    </dgm:pt>
    <dgm:pt modelId="{BC6745E8-06CE-4043-BCF5-CCC3E86757C4}" type="sibTrans" cxnId="{90AC2D97-4041-4BB5-A475-0F2C20C03D09}">
      <dgm:prSet/>
      <dgm:spPr/>
      <dgm:t>
        <a:bodyPr/>
        <a:lstStyle/>
        <a:p>
          <a:endParaRPr lang="pl-PL"/>
        </a:p>
      </dgm:t>
    </dgm:pt>
    <dgm:pt modelId="{2EF34919-EA10-44B6-9B84-3072822D9742}">
      <dgm:prSet phldrT="[Tekst]" custT="1"/>
      <dgm:spPr/>
      <dgm:t>
        <a:bodyPr/>
        <a:lstStyle/>
        <a:p>
          <a:r>
            <a:rPr lang="pl-PL" sz="2000" b="1" dirty="0"/>
            <a:t>3</a:t>
          </a:r>
        </a:p>
      </dgm:t>
    </dgm:pt>
    <dgm:pt modelId="{669ABBAB-FFEE-4E81-B906-77FA6DC82305}" type="parTrans" cxnId="{A6733390-C4EF-4A12-A5F2-F844B40B2F4D}">
      <dgm:prSet/>
      <dgm:spPr/>
      <dgm:t>
        <a:bodyPr/>
        <a:lstStyle/>
        <a:p>
          <a:endParaRPr lang="pl-PL"/>
        </a:p>
      </dgm:t>
    </dgm:pt>
    <dgm:pt modelId="{32677832-4B2D-47B3-9BC1-F260AFA60760}" type="sibTrans" cxnId="{A6733390-C4EF-4A12-A5F2-F844B40B2F4D}">
      <dgm:prSet/>
      <dgm:spPr/>
      <dgm:t>
        <a:bodyPr/>
        <a:lstStyle/>
        <a:p>
          <a:endParaRPr lang="pl-PL"/>
        </a:p>
      </dgm:t>
    </dgm:pt>
    <dgm:pt modelId="{87513788-131F-42B7-B49F-EC70FEF9BF6F}">
      <dgm:prSet phldrT="[Tekst]" custT="1"/>
      <dgm:spPr>
        <a:solidFill>
          <a:srgbClr val="333739">
            <a:alpha val="90000"/>
          </a:srgbClr>
        </a:solidFill>
        <a:ln>
          <a:noFill/>
        </a:ln>
      </dgm:spPr>
      <dgm:t>
        <a:bodyPr/>
        <a:lstStyle/>
        <a:p>
          <a:pPr marL="285750" lvl="1" indent="-285750" algn="l" defTabSz="1244600">
            <a:lnSpc>
              <a:spcPct val="90000"/>
            </a:lnSpc>
            <a:spcBef>
              <a:spcPct val="0"/>
            </a:spcBef>
            <a:spcAft>
              <a:spcPct val="15000"/>
            </a:spcAft>
            <a:buChar char="•"/>
          </a:pPr>
          <a:r>
            <a:rPr lang="pl-PL" sz="2800" kern="1200" dirty="0">
              <a:solidFill>
                <a:schemeClr val="bg1"/>
              </a:solidFill>
              <a:latin typeface="Calibri" panose="020F0502020204030204"/>
              <a:ea typeface="+mn-ea"/>
              <a:cs typeface="+mn-cs"/>
            </a:rPr>
            <a:t>design, development and </a:t>
          </a:r>
          <a:r>
            <a:rPr lang="pl-PL" sz="2800" kern="1200" dirty="0" err="1">
              <a:solidFill>
                <a:schemeClr val="bg1"/>
              </a:solidFill>
              <a:latin typeface="Calibri" panose="020F0502020204030204"/>
              <a:ea typeface="+mn-ea"/>
              <a:cs typeface="+mn-cs"/>
            </a:rPr>
            <a:t>testing</a:t>
          </a:r>
          <a:r>
            <a:rPr lang="pl-PL" sz="2800" kern="1200" dirty="0">
              <a:solidFill>
                <a:schemeClr val="bg1"/>
              </a:solidFill>
              <a:latin typeface="Calibri" panose="020F0502020204030204"/>
              <a:ea typeface="+mn-ea"/>
              <a:cs typeface="+mn-cs"/>
            </a:rPr>
            <a:t> </a:t>
          </a:r>
        </a:p>
      </dgm:t>
    </dgm:pt>
    <dgm:pt modelId="{303D8A08-1554-466C-92AB-55A13C3AC25D}" type="parTrans" cxnId="{C142B08D-DDD1-47B8-88B8-61371134BD08}">
      <dgm:prSet/>
      <dgm:spPr/>
      <dgm:t>
        <a:bodyPr/>
        <a:lstStyle/>
        <a:p>
          <a:endParaRPr lang="pl-PL"/>
        </a:p>
      </dgm:t>
    </dgm:pt>
    <dgm:pt modelId="{7598D573-5EEA-4461-A547-625DA52C1E5A}" type="sibTrans" cxnId="{C142B08D-DDD1-47B8-88B8-61371134BD08}">
      <dgm:prSet/>
      <dgm:spPr/>
      <dgm:t>
        <a:bodyPr/>
        <a:lstStyle/>
        <a:p>
          <a:endParaRPr lang="pl-PL"/>
        </a:p>
      </dgm:t>
    </dgm:pt>
    <dgm:pt modelId="{94ED2A92-08BC-49D6-9887-F0BE626C2EEC}" type="pres">
      <dgm:prSet presAssocID="{D7A4C6C0-DF63-4825-AAAB-E59550226B0B}" presName="linearFlow" presStyleCnt="0">
        <dgm:presLayoutVars>
          <dgm:dir/>
          <dgm:animLvl val="lvl"/>
          <dgm:resizeHandles val="exact"/>
        </dgm:presLayoutVars>
      </dgm:prSet>
      <dgm:spPr/>
    </dgm:pt>
    <dgm:pt modelId="{F861FA07-0DEF-4D0F-9593-F9873A12469E}" type="pres">
      <dgm:prSet presAssocID="{8EE7EC34-A53F-4D2B-83F9-5D55B3742729}" presName="composite" presStyleCnt="0"/>
      <dgm:spPr/>
    </dgm:pt>
    <dgm:pt modelId="{8617B278-93C2-48C2-8695-113F5F7408F6}" type="pres">
      <dgm:prSet presAssocID="{8EE7EC34-A53F-4D2B-83F9-5D55B3742729}" presName="parentText" presStyleLbl="alignNode1" presStyleIdx="0" presStyleCnt="3" custLinFactNeighborY="0">
        <dgm:presLayoutVars>
          <dgm:chMax val="1"/>
          <dgm:bulletEnabled val="1"/>
        </dgm:presLayoutVars>
      </dgm:prSet>
      <dgm:spPr/>
    </dgm:pt>
    <dgm:pt modelId="{FCF997F8-6D72-4770-A6DC-16FB86A1D181}" type="pres">
      <dgm:prSet presAssocID="{8EE7EC34-A53F-4D2B-83F9-5D55B3742729}" presName="descendantText" presStyleLbl="alignAcc1" presStyleIdx="0" presStyleCnt="3">
        <dgm:presLayoutVars>
          <dgm:bulletEnabled val="1"/>
        </dgm:presLayoutVars>
      </dgm:prSet>
      <dgm:spPr/>
    </dgm:pt>
    <dgm:pt modelId="{82788CC5-25B9-45E1-8070-EB98B5F4F299}" type="pres">
      <dgm:prSet presAssocID="{F0FF3052-CC3E-404F-8AD8-A37B68CFE40D}" presName="sp" presStyleCnt="0"/>
      <dgm:spPr/>
    </dgm:pt>
    <dgm:pt modelId="{7E08845C-E17A-4B5E-BBE6-9712C26333B8}" type="pres">
      <dgm:prSet presAssocID="{0ABC6EB4-A44C-4067-8FB7-A30E08458DCE}" presName="composite" presStyleCnt="0"/>
      <dgm:spPr/>
    </dgm:pt>
    <dgm:pt modelId="{84C4D2D6-2A1E-445C-83CB-246601327B95}" type="pres">
      <dgm:prSet presAssocID="{0ABC6EB4-A44C-4067-8FB7-A30E08458DCE}" presName="parentText" presStyleLbl="alignNode1" presStyleIdx="1" presStyleCnt="3" custLinFactNeighborY="0">
        <dgm:presLayoutVars>
          <dgm:chMax val="1"/>
          <dgm:bulletEnabled val="1"/>
        </dgm:presLayoutVars>
      </dgm:prSet>
      <dgm:spPr/>
    </dgm:pt>
    <dgm:pt modelId="{5B333AAE-0E08-47F4-BE8E-5C88D1FAEB2D}" type="pres">
      <dgm:prSet presAssocID="{0ABC6EB4-A44C-4067-8FB7-A30E08458DCE}" presName="descendantText" presStyleLbl="alignAcc1" presStyleIdx="1" presStyleCnt="3">
        <dgm:presLayoutVars>
          <dgm:bulletEnabled val="1"/>
        </dgm:presLayoutVars>
      </dgm:prSet>
      <dgm:spPr/>
    </dgm:pt>
    <dgm:pt modelId="{59CDCEF3-5AE2-4EDB-8B01-23A28E6F6469}" type="pres">
      <dgm:prSet presAssocID="{24476779-9CE8-4466-8FDD-2CCE7F5052F2}" presName="sp" presStyleCnt="0"/>
      <dgm:spPr/>
    </dgm:pt>
    <dgm:pt modelId="{10ECF143-2E05-491B-99DF-50E150BF18CD}" type="pres">
      <dgm:prSet presAssocID="{2EF34919-EA10-44B6-9B84-3072822D9742}" presName="composite" presStyleCnt="0"/>
      <dgm:spPr/>
    </dgm:pt>
    <dgm:pt modelId="{B7536629-39DF-48E9-9042-03C7DFE20381}" type="pres">
      <dgm:prSet presAssocID="{2EF34919-EA10-44B6-9B84-3072822D9742}" presName="parentText" presStyleLbl="alignNode1" presStyleIdx="2" presStyleCnt="3" custLinFactNeighborY="0">
        <dgm:presLayoutVars>
          <dgm:chMax val="1"/>
          <dgm:bulletEnabled val="1"/>
        </dgm:presLayoutVars>
      </dgm:prSet>
      <dgm:spPr/>
    </dgm:pt>
    <dgm:pt modelId="{DD4D3E53-1A35-4141-8FE8-3D4188A40691}" type="pres">
      <dgm:prSet presAssocID="{2EF34919-EA10-44B6-9B84-3072822D9742}" presName="descendantText" presStyleLbl="alignAcc1" presStyleIdx="2" presStyleCnt="3">
        <dgm:presLayoutVars>
          <dgm:bulletEnabled val="1"/>
        </dgm:presLayoutVars>
      </dgm:prSet>
      <dgm:spPr/>
    </dgm:pt>
  </dgm:ptLst>
  <dgm:cxnLst>
    <dgm:cxn modelId="{1EC38910-3E13-48EF-A359-7E53F20D4D2E}" type="presOf" srcId="{E78D1AA4-85B3-46C5-B506-1AB2DD57006D}" destId="{5B333AAE-0E08-47F4-BE8E-5C88D1FAEB2D}" srcOrd="0" destOrd="0" presId="urn:microsoft.com/office/officeart/2005/8/layout/chevron2"/>
    <dgm:cxn modelId="{46039237-CADF-4637-BCCD-4C60C4A66B9B}" srcId="{D7A4C6C0-DF63-4825-AAAB-E59550226B0B}" destId="{8EE7EC34-A53F-4D2B-83F9-5D55B3742729}" srcOrd="0" destOrd="0" parTransId="{37A37DCD-DC9E-4109-96CF-6ABFF3A25EE8}" sibTransId="{F0FF3052-CC3E-404F-8AD8-A37B68CFE40D}"/>
    <dgm:cxn modelId="{C4946E42-E5E8-40CD-8D05-F81A53941475}" type="presOf" srcId="{0CAA7672-E900-4D88-BDA3-13C65D29BB29}" destId="{FCF997F8-6D72-4770-A6DC-16FB86A1D181}" srcOrd="0" destOrd="0" presId="urn:microsoft.com/office/officeart/2005/8/layout/chevron2"/>
    <dgm:cxn modelId="{FF533683-AEDF-4CDB-AF5F-F0159F13CF6E}" type="presOf" srcId="{0ABC6EB4-A44C-4067-8FB7-A30E08458DCE}" destId="{84C4D2D6-2A1E-445C-83CB-246601327B95}" srcOrd="0" destOrd="0" presId="urn:microsoft.com/office/officeart/2005/8/layout/chevron2"/>
    <dgm:cxn modelId="{0CE06C89-DE15-44D1-B1B6-AD0A65C832CF}" srcId="{D7A4C6C0-DF63-4825-AAAB-E59550226B0B}" destId="{0ABC6EB4-A44C-4067-8FB7-A30E08458DCE}" srcOrd="1" destOrd="0" parTransId="{6B9ABEC6-FBDC-445A-8A03-B038FF7B7D5D}" sibTransId="{24476779-9CE8-4466-8FDD-2CCE7F5052F2}"/>
    <dgm:cxn modelId="{C142B08D-DDD1-47B8-88B8-61371134BD08}" srcId="{2EF34919-EA10-44B6-9B84-3072822D9742}" destId="{87513788-131F-42B7-B49F-EC70FEF9BF6F}" srcOrd="0" destOrd="0" parTransId="{303D8A08-1554-466C-92AB-55A13C3AC25D}" sibTransId="{7598D573-5EEA-4461-A547-625DA52C1E5A}"/>
    <dgm:cxn modelId="{A6733390-C4EF-4A12-A5F2-F844B40B2F4D}" srcId="{D7A4C6C0-DF63-4825-AAAB-E59550226B0B}" destId="{2EF34919-EA10-44B6-9B84-3072822D9742}" srcOrd="2" destOrd="0" parTransId="{669ABBAB-FFEE-4E81-B906-77FA6DC82305}" sibTransId="{32677832-4B2D-47B3-9BC1-F260AFA60760}"/>
    <dgm:cxn modelId="{90AC2D97-4041-4BB5-A475-0F2C20C03D09}" srcId="{0ABC6EB4-A44C-4067-8FB7-A30E08458DCE}" destId="{E78D1AA4-85B3-46C5-B506-1AB2DD57006D}" srcOrd="0" destOrd="0" parTransId="{F01BEEBE-A49F-416D-B26B-C820F742405B}" sibTransId="{BC6745E8-06CE-4043-BCF5-CCC3E86757C4}"/>
    <dgm:cxn modelId="{8871989E-7CF5-42C5-A6D3-3D61BEB4E952}" type="presOf" srcId="{D7A4C6C0-DF63-4825-AAAB-E59550226B0B}" destId="{94ED2A92-08BC-49D6-9887-F0BE626C2EEC}" srcOrd="0" destOrd="0" presId="urn:microsoft.com/office/officeart/2005/8/layout/chevron2"/>
    <dgm:cxn modelId="{481018A8-D8DE-4288-9A99-EAA26CCC6792}" type="presOf" srcId="{2EF34919-EA10-44B6-9B84-3072822D9742}" destId="{B7536629-39DF-48E9-9042-03C7DFE20381}" srcOrd="0" destOrd="0" presId="urn:microsoft.com/office/officeart/2005/8/layout/chevron2"/>
    <dgm:cxn modelId="{08121BAA-4B09-4361-ADE3-C2DC22AD9541}" type="presOf" srcId="{87513788-131F-42B7-B49F-EC70FEF9BF6F}" destId="{DD4D3E53-1A35-4141-8FE8-3D4188A40691}" srcOrd="0" destOrd="0" presId="urn:microsoft.com/office/officeart/2005/8/layout/chevron2"/>
    <dgm:cxn modelId="{12F245B5-DA36-4C5D-8C52-7433C6EDE3E1}" srcId="{8EE7EC34-A53F-4D2B-83F9-5D55B3742729}" destId="{0CAA7672-E900-4D88-BDA3-13C65D29BB29}" srcOrd="0" destOrd="0" parTransId="{36DE7E86-C1CF-4649-8AC9-AB7A974CF6C3}" sibTransId="{4092A44C-7AA3-4B31-AC5B-6182DDC03E12}"/>
    <dgm:cxn modelId="{E4D1B7D9-8122-4D34-A1FB-606F42AECB27}" type="presOf" srcId="{8EE7EC34-A53F-4D2B-83F9-5D55B3742729}" destId="{8617B278-93C2-48C2-8695-113F5F7408F6}" srcOrd="0" destOrd="0" presId="urn:microsoft.com/office/officeart/2005/8/layout/chevron2"/>
    <dgm:cxn modelId="{7CF013B4-6E3B-4171-A09E-674CE64164F6}" type="presParOf" srcId="{94ED2A92-08BC-49D6-9887-F0BE626C2EEC}" destId="{F861FA07-0DEF-4D0F-9593-F9873A12469E}" srcOrd="0" destOrd="0" presId="urn:microsoft.com/office/officeart/2005/8/layout/chevron2"/>
    <dgm:cxn modelId="{97462853-192C-46F4-88EA-CB45E8DBC70F}" type="presParOf" srcId="{F861FA07-0DEF-4D0F-9593-F9873A12469E}" destId="{8617B278-93C2-48C2-8695-113F5F7408F6}" srcOrd="0" destOrd="0" presId="urn:microsoft.com/office/officeart/2005/8/layout/chevron2"/>
    <dgm:cxn modelId="{10A9E1BA-876C-4A19-BE42-D085E4E6D060}" type="presParOf" srcId="{F861FA07-0DEF-4D0F-9593-F9873A12469E}" destId="{FCF997F8-6D72-4770-A6DC-16FB86A1D181}" srcOrd="1" destOrd="0" presId="urn:microsoft.com/office/officeart/2005/8/layout/chevron2"/>
    <dgm:cxn modelId="{BC28AD3D-84CD-45AF-8EF3-7DA9FFC776F9}" type="presParOf" srcId="{94ED2A92-08BC-49D6-9887-F0BE626C2EEC}" destId="{82788CC5-25B9-45E1-8070-EB98B5F4F299}" srcOrd="1" destOrd="0" presId="urn:microsoft.com/office/officeart/2005/8/layout/chevron2"/>
    <dgm:cxn modelId="{55686BE6-D5E7-418F-9A6B-85B36E30D044}" type="presParOf" srcId="{94ED2A92-08BC-49D6-9887-F0BE626C2EEC}" destId="{7E08845C-E17A-4B5E-BBE6-9712C26333B8}" srcOrd="2" destOrd="0" presId="urn:microsoft.com/office/officeart/2005/8/layout/chevron2"/>
    <dgm:cxn modelId="{55A17BC6-EFDB-440D-BEF9-BBA8720FA710}" type="presParOf" srcId="{7E08845C-E17A-4B5E-BBE6-9712C26333B8}" destId="{84C4D2D6-2A1E-445C-83CB-246601327B95}" srcOrd="0" destOrd="0" presId="urn:microsoft.com/office/officeart/2005/8/layout/chevron2"/>
    <dgm:cxn modelId="{B12233E0-987B-43F3-907E-DD7CDC3D4DA3}" type="presParOf" srcId="{7E08845C-E17A-4B5E-BBE6-9712C26333B8}" destId="{5B333AAE-0E08-47F4-BE8E-5C88D1FAEB2D}" srcOrd="1" destOrd="0" presId="urn:microsoft.com/office/officeart/2005/8/layout/chevron2"/>
    <dgm:cxn modelId="{E2925F85-3407-4E78-9141-9734CF5EDCCA}" type="presParOf" srcId="{94ED2A92-08BC-49D6-9887-F0BE626C2EEC}" destId="{59CDCEF3-5AE2-4EDB-8B01-23A28E6F6469}" srcOrd="3" destOrd="0" presId="urn:microsoft.com/office/officeart/2005/8/layout/chevron2"/>
    <dgm:cxn modelId="{45B89202-6E96-4009-AE2E-BCD973E7DAC7}" type="presParOf" srcId="{94ED2A92-08BC-49D6-9887-F0BE626C2EEC}" destId="{10ECF143-2E05-491B-99DF-50E150BF18CD}" srcOrd="4" destOrd="0" presId="urn:microsoft.com/office/officeart/2005/8/layout/chevron2"/>
    <dgm:cxn modelId="{810EAADA-9074-431B-ACE0-D7F663E8DE4D}" type="presParOf" srcId="{10ECF143-2E05-491B-99DF-50E150BF18CD}" destId="{B7536629-39DF-48E9-9042-03C7DFE20381}" srcOrd="0" destOrd="0" presId="urn:microsoft.com/office/officeart/2005/8/layout/chevron2"/>
    <dgm:cxn modelId="{EFC214A3-17E8-4416-B75E-3547D80AFCD4}" type="presParOf" srcId="{10ECF143-2E05-491B-99DF-50E150BF18CD}" destId="{DD4D3E53-1A35-4141-8FE8-3D4188A4069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A4C6C0-DF63-4825-AAAB-E59550226B0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pl-PL"/>
        </a:p>
      </dgm:t>
    </dgm:pt>
    <dgm:pt modelId="{8EE7EC34-A53F-4D2B-83F9-5D55B3742729}">
      <dgm:prSet phldrT="[Tekst]" custT="1"/>
      <dgm:spPr/>
      <dgm:t>
        <a:bodyPr/>
        <a:lstStyle/>
        <a:p>
          <a:r>
            <a:rPr lang="pl-PL" sz="2000" b="1" dirty="0"/>
            <a:t>4</a:t>
          </a:r>
        </a:p>
      </dgm:t>
    </dgm:pt>
    <dgm:pt modelId="{37A37DCD-DC9E-4109-96CF-6ABFF3A25EE8}" type="parTrans" cxnId="{46039237-CADF-4637-BCCD-4C60C4A66B9B}">
      <dgm:prSet/>
      <dgm:spPr/>
      <dgm:t>
        <a:bodyPr/>
        <a:lstStyle/>
        <a:p>
          <a:endParaRPr lang="pl-PL"/>
        </a:p>
      </dgm:t>
    </dgm:pt>
    <dgm:pt modelId="{F0FF3052-CC3E-404F-8AD8-A37B68CFE40D}" type="sibTrans" cxnId="{46039237-CADF-4637-BCCD-4C60C4A66B9B}">
      <dgm:prSet/>
      <dgm:spPr/>
      <dgm:t>
        <a:bodyPr/>
        <a:lstStyle/>
        <a:p>
          <a:endParaRPr lang="pl-PL"/>
        </a:p>
      </dgm:t>
    </dgm:pt>
    <dgm:pt modelId="{0CAA7672-E900-4D88-BDA3-13C65D29BB29}">
      <dgm:prSet phldrT="[Tekst]" custT="1"/>
      <dgm:spPr>
        <a:solidFill>
          <a:srgbClr val="333739">
            <a:alpha val="90000"/>
          </a:srgbClr>
        </a:solidFill>
        <a:ln>
          <a:noFill/>
        </a:ln>
      </dgm:spPr>
      <dgm:t>
        <a:bodyPr/>
        <a:lstStyle/>
        <a:p>
          <a:pPr marL="285750" lvl="1" indent="-285750" algn="l" defTabSz="1244600">
            <a:lnSpc>
              <a:spcPct val="90000"/>
            </a:lnSpc>
            <a:spcBef>
              <a:spcPct val="0"/>
            </a:spcBef>
            <a:spcAft>
              <a:spcPct val="15000"/>
            </a:spcAft>
            <a:buChar char="•"/>
          </a:pPr>
          <a:r>
            <a:rPr lang="pl-PL" sz="2800" kern="1200" dirty="0">
              <a:solidFill>
                <a:schemeClr val="bg1"/>
              </a:solidFill>
              <a:latin typeface="Calibri" panose="020F0502020204030204"/>
              <a:ea typeface="+mn-ea"/>
              <a:cs typeface="+mn-cs"/>
            </a:rPr>
            <a:t>pilot </a:t>
          </a:r>
          <a:r>
            <a:rPr lang="pl-PL" sz="2800" kern="1200" dirty="0" err="1">
              <a:solidFill>
                <a:schemeClr val="bg1"/>
              </a:solidFill>
              <a:latin typeface="Calibri" panose="020F0502020204030204"/>
              <a:ea typeface="+mn-ea"/>
              <a:cs typeface="+mn-cs"/>
            </a:rPr>
            <a:t>demonstrations</a:t>
          </a:r>
          <a:endParaRPr lang="pl-PL" sz="2800" kern="1200" dirty="0">
            <a:solidFill>
              <a:schemeClr val="bg1"/>
            </a:solidFill>
            <a:latin typeface="Calibri" panose="020F0502020204030204"/>
            <a:ea typeface="+mn-ea"/>
            <a:cs typeface="+mn-cs"/>
          </a:endParaRPr>
        </a:p>
      </dgm:t>
    </dgm:pt>
    <dgm:pt modelId="{36DE7E86-C1CF-4649-8AC9-AB7A974CF6C3}" type="parTrans" cxnId="{12F245B5-DA36-4C5D-8C52-7433C6EDE3E1}">
      <dgm:prSet/>
      <dgm:spPr/>
      <dgm:t>
        <a:bodyPr/>
        <a:lstStyle/>
        <a:p>
          <a:endParaRPr lang="pl-PL"/>
        </a:p>
      </dgm:t>
    </dgm:pt>
    <dgm:pt modelId="{4092A44C-7AA3-4B31-AC5B-6182DDC03E12}" type="sibTrans" cxnId="{12F245B5-DA36-4C5D-8C52-7433C6EDE3E1}">
      <dgm:prSet/>
      <dgm:spPr/>
      <dgm:t>
        <a:bodyPr/>
        <a:lstStyle/>
        <a:p>
          <a:endParaRPr lang="pl-PL"/>
        </a:p>
      </dgm:t>
    </dgm:pt>
    <dgm:pt modelId="{0ABC6EB4-A44C-4067-8FB7-A30E08458DCE}">
      <dgm:prSet phldrT="[Tekst]" custT="1"/>
      <dgm:spPr/>
      <dgm:t>
        <a:bodyPr/>
        <a:lstStyle/>
        <a:p>
          <a:r>
            <a:rPr lang="pl-PL" sz="2000" b="1" dirty="0"/>
            <a:t>5</a:t>
          </a:r>
        </a:p>
      </dgm:t>
    </dgm:pt>
    <dgm:pt modelId="{6B9ABEC6-FBDC-445A-8A03-B038FF7B7D5D}" type="parTrans" cxnId="{0CE06C89-DE15-44D1-B1B6-AD0A65C832CF}">
      <dgm:prSet/>
      <dgm:spPr/>
      <dgm:t>
        <a:bodyPr/>
        <a:lstStyle/>
        <a:p>
          <a:endParaRPr lang="pl-PL"/>
        </a:p>
      </dgm:t>
    </dgm:pt>
    <dgm:pt modelId="{24476779-9CE8-4466-8FDD-2CCE7F5052F2}" type="sibTrans" cxnId="{0CE06C89-DE15-44D1-B1B6-AD0A65C832CF}">
      <dgm:prSet/>
      <dgm:spPr/>
      <dgm:t>
        <a:bodyPr/>
        <a:lstStyle/>
        <a:p>
          <a:endParaRPr lang="pl-PL"/>
        </a:p>
      </dgm:t>
    </dgm:pt>
    <dgm:pt modelId="{E78D1AA4-85B3-46C5-B506-1AB2DD57006D}">
      <dgm:prSet phldrT="[Tekst]" custT="1"/>
      <dgm:spPr>
        <a:solidFill>
          <a:srgbClr val="333739">
            <a:alpha val="90000"/>
          </a:srgbClr>
        </a:solidFill>
        <a:ln>
          <a:noFill/>
        </a:ln>
      </dgm:spPr>
      <dgm:t>
        <a:bodyPr/>
        <a:lstStyle/>
        <a:p>
          <a:r>
            <a:rPr lang="pl-PL" sz="2800" dirty="0" err="1">
              <a:solidFill>
                <a:schemeClr val="bg1"/>
              </a:solidFill>
            </a:rPr>
            <a:t>environmental</a:t>
          </a:r>
          <a:r>
            <a:rPr lang="pl-PL" sz="2800" dirty="0">
              <a:solidFill>
                <a:schemeClr val="bg1"/>
              </a:solidFill>
            </a:rPr>
            <a:t>, </a:t>
          </a:r>
          <a:r>
            <a:rPr lang="pl-PL" sz="2800" dirty="0" err="1">
              <a:solidFill>
                <a:schemeClr val="bg1"/>
              </a:solidFill>
            </a:rPr>
            <a:t>economic</a:t>
          </a:r>
          <a:r>
            <a:rPr lang="pl-PL" sz="2800" dirty="0">
              <a:solidFill>
                <a:schemeClr val="bg1"/>
              </a:solidFill>
            </a:rPr>
            <a:t> &amp; </a:t>
          </a:r>
          <a:r>
            <a:rPr lang="pl-PL" sz="2800" dirty="0" err="1">
              <a:solidFill>
                <a:schemeClr val="bg1"/>
              </a:solidFill>
            </a:rPr>
            <a:t>social</a:t>
          </a:r>
          <a:r>
            <a:rPr lang="pl-PL" sz="2800" dirty="0">
              <a:solidFill>
                <a:schemeClr val="bg1"/>
              </a:solidFill>
            </a:rPr>
            <a:t> </a:t>
          </a:r>
          <a:r>
            <a:rPr lang="pl-PL" sz="2800" dirty="0" err="1">
              <a:solidFill>
                <a:schemeClr val="bg1"/>
              </a:solidFill>
            </a:rPr>
            <a:t>assessments</a:t>
          </a:r>
          <a:endParaRPr lang="pl-PL" sz="2800" dirty="0">
            <a:solidFill>
              <a:schemeClr val="bg1"/>
            </a:solidFill>
          </a:endParaRPr>
        </a:p>
      </dgm:t>
    </dgm:pt>
    <dgm:pt modelId="{F01BEEBE-A49F-416D-B26B-C820F742405B}" type="parTrans" cxnId="{90AC2D97-4041-4BB5-A475-0F2C20C03D09}">
      <dgm:prSet/>
      <dgm:spPr/>
      <dgm:t>
        <a:bodyPr/>
        <a:lstStyle/>
        <a:p>
          <a:endParaRPr lang="pl-PL"/>
        </a:p>
      </dgm:t>
    </dgm:pt>
    <dgm:pt modelId="{BC6745E8-06CE-4043-BCF5-CCC3E86757C4}" type="sibTrans" cxnId="{90AC2D97-4041-4BB5-A475-0F2C20C03D09}">
      <dgm:prSet/>
      <dgm:spPr/>
      <dgm:t>
        <a:bodyPr/>
        <a:lstStyle/>
        <a:p>
          <a:endParaRPr lang="pl-PL"/>
        </a:p>
      </dgm:t>
    </dgm:pt>
    <dgm:pt modelId="{87513788-131F-42B7-B49F-EC70FEF9BF6F}">
      <dgm:prSet phldrT="[Tekst]" custT="1"/>
      <dgm:spPr>
        <a:noFill/>
        <a:ln>
          <a:noFill/>
        </a:ln>
      </dgm:spPr>
      <dgm:t>
        <a:bodyPr/>
        <a:lstStyle/>
        <a:p>
          <a:endParaRPr lang="pl-PL" sz="2800" dirty="0">
            <a:solidFill>
              <a:srgbClr val="95C11F"/>
            </a:solidFill>
          </a:endParaRPr>
        </a:p>
      </dgm:t>
    </dgm:pt>
    <dgm:pt modelId="{7598D573-5EEA-4461-A547-625DA52C1E5A}" type="sibTrans" cxnId="{C142B08D-DDD1-47B8-88B8-61371134BD08}">
      <dgm:prSet/>
      <dgm:spPr/>
      <dgm:t>
        <a:bodyPr/>
        <a:lstStyle/>
        <a:p>
          <a:endParaRPr lang="pl-PL"/>
        </a:p>
      </dgm:t>
    </dgm:pt>
    <dgm:pt modelId="{303D8A08-1554-466C-92AB-55A13C3AC25D}" type="parTrans" cxnId="{C142B08D-DDD1-47B8-88B8-61371134BD08}">
      <dgm:prSet/>
      <dgm:spPr/>
      <dgm:t>
        <a:bodyPr/>
        <a:lstStyle/>
        <a:p>
          <a:endParaRPr lang="pl-PL"/>
        </a:p>
      </dgm:t>
    </dgm:pt>
    <dgm:pt modelId="{94ED2A92-08BC-49D6-9887-F0BE626C2EEC}" type="pres">
      <dgm:prSet presAssocID="{D7A4C6C0-DF63-4825-AAAB-E59550226B0B}" presName="linearFlow" presStyleCnt="0">
        <dgm:presLayoutVars>
          <dgm:dir/>
          <dgm:animLvl val="lvl"/>
          <dgm:resizeHandles val="exact"/>
        </dgm:presLayoutVars>
      </dgm:prSet>
      <dgm:spPr/>
    </dgm:pt>
    <dgm:pt modelId="{F861FA07-0DEF-4D0F-9593-F9873A12469E}" type="pres">
      <dgm:prSet presAssocID="{8EE7EC34-A53F-4D2B-83F9-5D55B3742729}" presName="composite" presStyleCnt="0"/>
      <dgm:spPr/>
    </dgm:pt>
    <dgm:pt modelId="{8617B278-93C2-48C2-8695-113F5F7408F6}" type="pres">
      <dgm:prSet presAssocID="{8EE7EC34-A53F-4D2B-83F9-5D55B3742729}" presName="parentText" presStyleLbl="alignNode1" presStyleIdx="0" presStyleCnt="3">
        <dgm:presLayoutVars>
          <dgm:chMax val="1"/>
          <dgm:bulletEnabled val="1"/>
        </dgm:presLayoutVars>
      </dgm:prSet>
      <dgm:spPr/>
    </dgm:pt>
    <dgm:pt modelId="{FCF997F8-6D72-4770-A6DC-16FB86A1D181}" type="pres">
      <dgm:prSet presAssocID="{8EE7EC34-A53F-4D2B-83F9-5D55B3742729}" presName="descendantText" presStyleLbl="alignAcc1" presStyleIdx="0" presStyleCnt="3">
        <dgm:presLayoutVars>
          <dgm:bulletEnabled val="1"/>
        </dgm:presLayoutVars>
      </dgm:prSet>
      <dgm:spPr/>
    </dgm:pt>
    <dgm:pt modelId="{82788CC5-25B9-45E1-8070-EB98B5F4F299}" type="pres">
      <dgm:prSet presAssocID="{F0FF3052-CC3E-404F-8AD8-A37B68CFE40D}" presName="sp" presStyleCnt="0"/>
      <dgm:spPr/>
    </dgm:pt>
    <dgm:pt modelId="{7E08845C-E17A-4B5E-BBE6-9712C26333B8}" type="pres">
      <dgm:prSet presAssocID="{0ABC6EB4-A44C-4067-8FB7-A30E08458DCE}" presName="composite" presStyleCnt="0"/>
      <dgm:spPr/>
    </dgm:pt>
    <dgm:pt modelId="{84C4D2D6-2A1E-445C-83CB-246601327B95}" type="pres">
      <dgm:prSet presAssocID="{0ABC6EB4-A44C-4067-8FB7-A30E08458DCE}" presName="parentText" presStyleLbl="alignNode1" presStyleIdx="1" presStyleCnt="3">
        <dgm:presLayoutVars>
          <dgm:chMax val="1"/>
          <dgm:bulletEnabled val="1"/>
        </dgm:presLayoutVars>
      </dgm:prSet>
      <dgm:spPr/>
    </dgm:pt>
    <dgm:pt modelId="{5B333AAE-0E08-47F4-BE8E-5C88D1FAEB2D}" type="pres">
      <dgm:prSet presAssocID="{0ABC6EB4-A44C-4067-8FB7-A30E08458DCE}" presName="descendantText" presStyleLbl="alignAcc1" presStyleIdx="1" presStyleCnt="3">
        <dgm:presLayoutVars>
          <dgm:bulletEnabled val="1"/>
        </dgm:presLayoutVars>
      </dgm:prSet>
      <dgm:spPr/>
    </dgm:pt>
    <dgm:pt modelId="{59CDCEF3-5AE2-4EDB-8B01-23A28E6F6469}" type="pres">
      <dgm:prSet presAssocID="{24476779-9CE8-4466-8FDD-2CCE7F5052F2}" presName="sp" presStyleCnt="0"/>
      <dgm:spPr/>
    </dgm:pt>
    <dgm:pt modelId="{42760DA3-D169-47BD-B86C-CAE6EB6B3A09}" type="pres">
      <dgm:prSet presAssocID="{87513788-131F-42B7-B49F-EC70FEF9BF6F}" presName="composite" presStyleCnt="0"/>
      <dgm:spPr/>
    </dgm:pt>
    <dgm:pt modelId="{70E9B39C-CE09-431F-8CB9-9F147AB3C426}" type="pres">
      <dgm:prSet presAssocID="{87513788-131F-42B7-B49F-EC70FEF9BF6F}" presName="parentText" presStyleLbl="alignNode1" presStyleIdx="2" presStyleCnt="3">
        <dgm:presLayoutVars>
          <dgm:chMax val="1"/>
          <dgm:bulletEnabled val="1"/>
        </dgm:presLayoutVars>
      </dgm:prSet>
      <dgm:spPr/>
    </dgm:pt>
    <dgm:pt modelId="{F782CB8C-90FA-4268-A420-55FDE07A4CE0}" type="pres">
      <dgm:prSet presAssocID="{87513788-131F-42B7-B49F-EC70FEF9BF6F}" presName="descendantText" presStyleLbl="alignAcc1" presStyleIdx="2" presStyleCnt="3">
        <dgm:presLayoutVars>
          <dgm:bulletEnabled val="1"/>
        </dgm:presLayoutVars>
      </dgm:prSet>
      <dgm:spPr>
        <a:noFill/>
        <a:ln>
          <a:noFill/>
        </a:ln>
      </dgm:spPr>
    </dgm:pt>
  </dgm:ptLst>
  <dgm:cxnLst>
    <dgm:cxn modelId="{1EC38910-3E13-48EF-A359-7E53F20D4D2E}" type="presOf" srcId="{E78D1AA4-85B3-46C5-B506-1AB2DD57006D}" destId="{5B333AAE-0E08-47F4-BE8E-5C88D1FAEB2D}" srcOrd="0" destOrd="0" presId="urn:microsoft.com/office/officeart/2005/8/layout/chevron2"/>
    <dgm:cxn modelId="{46039237-CADF-4637-BCCD-4C60C4A66B9B}" srcId="{D7A4C6C0-DF63-4825-AAAB-E59550226B0B}" destId="{8EE7EC34-A53F-4D2B-83F9-5D55B3742729}" srcOrd="0" destOrd="0" parTransId="{37A37DCD-DC9E-4109-96CF-6ABFF3A25EE8}" sibTransId="{F0FF3052-CC3E-404F-8AD8-A37B68CFE40D}"/>
    <dgm:cxn modelId="{C4946E42-E5E8-40CD-8D05-F81A53941475}" type="presOf" srcId="{0CAA7672-E900-4D88-BDA3-13C65D29BB29}" destId="{FCF997F8-6D72-4770-A6DC-16FB86A1D181}" srcOrd="0" destOrd="0" presId="urn:microsoft.com/office/officeart/2005/8/layout/chevron2"/>
    <dgm:cxn modelId="{FF533683-AEDF-4CDB-AF5F-F0159F13CF6E}" type="presOf" srcId="{0ABC6EB4-A44C-4067-8FB7-A30E08458DCE}" destId="{84C4D2D6-2A1E-445C-83CB-246601327B95}" srcOrd="0" destOrd="0" presId="urn:microsoft.com/office/officeart/2005/8/layout/chevron2"/>
    <dgm:cxn modelId="{0CE06C89-DE15-44D1-B1B6-AD0A65C832CF}" srcId="{D7A4C6C0-DF63-4825-AAAB-E59550226B0B}" destId="{0ABC6EB4-A44C-4067-8FB7-A30E08458DCE}" srcOrd="1" destOrd="0" parTransId="{6B9ABEC6-FBDC-445A-8A03-B038FF7B7D5D}" sibTransId="{24476779-9CE8-4466-8FDD-2CCE7F5052F2}"/>
    <dgm:cxn modelId="{C142B08D-DDD1-47B8-88B8-61371134BD08}" srcId="{D7A4C6C0-DF63-4825-AAAB-E59550226B0B}" destId="{87513788-131F-42B7-B49F-EC70FEF9BF6F}" srcOrd="2" destOrd="0" parTransId="{303D8A08-1554-466C-92AB-55A13C3AC25D}" sibTransId="{7598D573-5EEA-4461-A547-625DA52C1E5A}"/>
    <dgm:cxn modelId="{90AC2D97-4041-4BB5-A475-0F2C20C03D09}" srcId="{0ABC6EB4-A44C-4067-8FB7-A30E08458DCE}" destId="{E78D1AA4-85B3-46C5-B506-1AB2DD57006D}" srcOrd="0" destOrd="0" parTransId="{F01BEEBE-A49F-416D-B26B-C820F742405B}" sibTransId="{BC6745E8-06CE-4043-BCF5-CCC3E86757C4}"/>
    <dgm:cxn modelId="{8871989E-7CF5-42C5-A6D3-3D61BEB4E952}" type="presOf" srcId="{D7A4C6C0-DF63-4825-AAAB-E59550226B0B}" destId="{94ED2A92-08BC-49D6-9887-F0BE626C2EEC}" srcOrd="0" destOrd="0" presId="urn:microsoft.com/office/officeart/2005/8/layout/chevron2"/>
    <dgm:cxn modelId="{12F245B5-DA36-4C5D-8C52-7433C6EDE3E1}" srcId="{8EE7EC34-A53F-4D2B-83F9-5D55B3742729}" destId="{0CAA7672-E900-4D88-BDA3-13C65D29BB29}" srcOrd="0" destOrd="0" parTransId="{36DE7E86-C1CF-4649-8AC9-AB7A974CF6C3}" sibTransId="{4092A44C-7AA3-4B31-AC5B-6182DDC03E12}"/>
    <dgm:cxn modelId="{523EDDCC-CBE6-4C81-B343-1855468ACCD8}" type="presOf" srcId="{87513788-131F-42B7-B49F-EC70FEF9BF6F}" destId="{70E9B39C-CE09-431F-8CB9-9F147AB3C426}" srcOrd="0" destOrd="0" presId="urn:microsoft.com/office/officeart/2005/8/layout/chevron2"/>
    <dgm:cxn modelId="{E4D1B7D9-8122-4D34-A1FB-606F42AECB27}" type="presOf" srcId="{8EE7EC34-A53F-4D2B-83F9-5D55B3742729}" destId="{8617B278-93C2-48C2-8695-113F5F7408F6}" srcOrd="0" destOrd="0" presId="urn:microsoft.com/office/officeart/2005/8/layout/chevron2"/>
    <dgm:cxn modelId="{7CF013B4-6E3B-4171-A09E-674CE64164F6}" type="presParOf" srcId="{94ED2A92-08BC-49D6-9887-F0BE626C2EEC}" destId="{F861FA07-0DEF-4D0F-9593-F9873A12469E}" srcOrd="0" destOrd="0" presId="urn:microsoft.com/office/officeart/2005/8/layout/chevron2"/>
    <dgm:cxn modelId="{97462853-192C-46F4-88EA-CB45E8DBC70F}" type="presParOf" srcId="{F861FA07-0DEF-4D0F-9593-F9873A12469E}" destId="{8617B278-93C2-48C2-8695-113F5F7408F6}" srcOrd="0" destOrd="0" presId="urn:microsoft.com/office/officeart/2005/8/layout/chevron2"/>
    <dgm:cxn modelId="{10A9E1BA-876C-4A19-BE42-D085E4E6D060}" type="presParOf" srcId="{F861FA07-0DEF-4D0F-9593-F9873A12469E}" destId="{FCF997F8-6D72-4770-A6DC-16FB86A1D181}" srcOrd="1" destOrd="0" presId="urn:microsoft.com/office/officeart/2005/8/layout/chevron2"/>
    <dgm:cxn modelId="{BC28AD3D-84CD-45AF-8EF3-7DA9FFC776F9}" type="presParOf" srcId="{94ED2A92-08BC-49D6-9887-F0BE626C2EEC}" destId="{82788CC5-25B9-45E1-8070-EB98B5F4F299}" srcOrd="1" destOrd="0" presId="urn:microsoft.com/office/officeart/2005/8/layout/chevron2"/>
    <dgm:cxn modelId="{55686BE6-D5E7-418F-9A6B-85B36E30D044}" type="presParOf" srcId="{94ED2A92-08BC-49D6-9887-F0BE626C2EEC}" destId="{7E08845C-E17A-4B5E-BBE6-9712C26333B8}" srcOrd="2" destOrd="0" presId="urn:microsoft.com/office/officeart/2005/8/layout/chevron2"/>
    <dgm:cxn modelId="{55A17BC6-EFDB-440D-BEF9-BBA8720FA710}" type="presParOf" srcId="{7E08845C-E17A-4B5E-BBE6-9712C26333B8}" destId="{84C4D2D6-2A1E-445C-83CB-246601327B95}" srcOrd="0" destOrd="0" presId="urn:microsoft.com/office/officeart/2005/8/layout/chevron2"/>
    <dgm:cxn modelId="{B12233E0-987B-43F3-907E-DD7CDC3D4DA3}" type="presParOf" srcId="{7E08845C-E17A-4B5E-BBE6-9712C26333B8}" destId="{5B333AAE-0E08-47F4-BE8E-5C88D1FAEB2D}" srcOrd="1" destOrd="0" presId="urn:microsoft.com/office/officeart/2005/8/layout/chevron2"/>
    <dgm:cxn modelId="{E2925F85-3407-4E78-9141-9734CF5EDCCA}" type="presParOf" srcId="{94ED2A92-08BC-49D6-9887-F0BE626C2EEC}" destId="{59CDCEF3-5AE2-4EDB-8B01-23A28E6F6469}" srcOrd="3" destOrd="0" presId="urn:microsoft.com/office/officeart/2005/8/layout/chevron2"/>
    <dgm:cxn modelId="{43653DC4-F04B-4EFC-A1BA-3238DF25D40A}" type="presParOf" srcId="{94ED2A92-08BC-49D6-9887-F0BE626C2EEC}" destId="{42760DA3-D169-47BD-B86C-CAE6EB6B3A09}" srcOrd="4" destOrd="0" presId="urn:microsoft.com/office/officeart/2005/8/layout/chevron2"/>
    <dgm:cxn modelId="{8F27B29D-9557-4D43-AE0A-7B79BB76688F}" type="presParOf" srcId="{42760DA3-D169-47BD-B86C-CAE6EB6B3A09}" destId="{70E9B39C-CE09-431F-8CB9-9F147AB3C426}" srcOrd="0" destOrd="0" presId="urn:microsoft.com/office/officeart/2005/8/layout/chevron2"/>
    <dgm:cxn modelId="{3B87BE94-016A-4809-B42B-8EA0C7021801}" type="presParOf" srcId="{42760DA3-D169-47BD-B86C-CAE6EB6B3A09}" destId="{F782CB8C-90FA-4268-A420-55FDE07A4CE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7B278-93C2-48C2-8695-113F5F7408F6}">
      <dsp:nvSpPr>
        <dsp:cNvPr id="0" name=""/>
        <dsp:cNvSpPr/>
      </dsp:nvSpPr>
      <dsp:spPr>
        <a:xfrm rot="5400000">
          <a:off x="-156803" y="157719"/>
          <a:ext cx="1045354" cy="73174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t>1</a:t>
          </a:r>
        </a:p>
      </dsp:txBody>
      <dsp:txXfrm rot="-5400000">
        <a:off x="0" y="366790"/>
        <a:ext cx="731748" cy="313606"/>
      </dsp:txXfrm>
    </dsp:sp>
    <dsp:sp modelId="{FCF997F8-6D72-4770-A6DC-16FB86A1D181}">
      <dsp:nvSpPr>
        <dsp:cNvPr id="0" name=""/>
        <dsp:cNvSpPr/>
      </dsp:nvSpPr>
      <dsp:spPr>
        <a:xfrm rot="5400000">
          <a:off x="5645707" y="-4913042"/>
          <a:ext cx="679480" cy="10507398"/>
        </a:xfrm>
        <a:prstGeom prst="round2SameRect">
          <a:avLst/>
        </a:prstGeom>
        <a:solidFill>
          <a:srgbClr val="333739">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bg1"/>
              </a:solidFill>
            </a:rPr>
            <a:t>assessing waste to resource opportunities </a:t>
          </a:r>
          <a:endParaRPr lang="pl-PL" sz="2800" kern="1200" dirty="0">
            <a:solidFill>
              <a:schemeClr val="bg1"/>
            </a:solidFill>
          </a:endParaRPr>
        </a:p>
      </dsp:txBody>
      <dsp:txXfrm rot="-5400000">
        <a:off x="731749" y="34085"/>
        <a:ext cx="10474229" cy="613142"/>
      </dsp:txXfrm>
    </dsp:sp>
    <dsp:sp modelId="{84C4D2D6-2A1E-445C-83CB-246601327B95}">
      <dsp:nvSpPr>
        <dsp:cNvPr id="0" name=""/>
        <dsp:cNvSpPr/>
      </dsp:nvSpPr>
      <dsp:spPr>
        <a:xfrm rot="5400000">
          <a:off x="-156803" y="997747"/>
          <a:ext cx="1045354" cy="73174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t>2</a:t>
          </a:r>
        </a:p>
      </dsp:txBody>
      <dsp:txXfrm rot="-5400000">
        <a:off x="0" y="1206818"/>
        <a:ext cx="731748" cy="313606"/>
      </dsp:txXfrm>
    </dsp:sp>
    <dsp:sp modelId="{5B333AAE-0E08-47F4-BE8E-5C88D1FAEB2D}">
      <dsp:nvSpPr>
        <dsp:cNvPr id="0" name=""/>
        <dsp:cNvSpPr/>
      </dsp:nvSpPr>
      <dsp:spPr>
        <a:xfrm rot="5400000">
          <a:off x="5645707" y="-4073014"/>
          <a:ext cx="679480" cy="10507398"/>
        </a:xfrm>
        <a:prstGeom prst="round2SameRect">
          <a:avLst/>
        </a:prstGeom>
        <a:solidFill>
          <a:srgbClr val="333739">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pl-PL" sz="2800" kern="1200" dirty="0" err="1">
              <a:solidFill>
                <a:schemeClr val="bg1"/>
              </a:solidFill>
              <a:latin typeface="Calibri" panose="020F0502020204030204"/>
              <a:ea typeface="+mn-ea"/>
              <a:cs typeface="+mn-cs"/>
            </a:rPr>
            <a:t>circular</a:t>
          </a:r>
          <a:r>
            <a:rPr lang="pl-PL" sz="2800" kern="1200" dirty="0">
              <a:solidFill>
                <a:schemeClr val="bg1"/>
              </a:solidFill>
              <a:latin typeface="Calibri" panose="020F0502020204030204"/>
              <a:ea typeface="+mn-ea"/>
              <a:cs typeface="+mn-cs"/>
            </a:rPr>
            <a:t> business model </a:t>
          </a:r>
          <a:r>
            <a:rPr lang="pl-PL" sz="2800" kern="1200" dirty="0" err="1">
              <a:solidFill>
                <a:schemeClr val="bg1"/>
              </a:solidFill>
              <a:latin typeface="Calibri" panose="020F0502020204030204"/>
              <a:ea typeface="+mn-ea"/>
              <a:cs typeface="+mn-cs"/>
            </a:rPr>
            <a:t>building</a:t>
          </a:r>
          <a:endParaRPr lang="pl-PL" sz="2800" kern="1200" dirty="0">
            <a:solidFill>
              <a:schemeClr val="bg1"/>
            </a:solidFill>
            <a:latin typeface="Calibri" panose="020F0502020204030204"/>
            <a:ea typeface="+mn-ea"/>
            <a:cs typeface="+mn-cs"/>
          </a:endParaRPr>
        </a:p>
      </dsp:txBody>
      <dsp:txXfrm rot="-5400000">
        <a:off x="731749" y="874113"/>
        <a:ext cx="10474229" cy="613142"/>
      </dsp:txXfrm>
    </dsp:sp>
    <dsp:sp modelId="{B7536629-39DF-48E9-9042-03C7DFE20381}">
      <dsp:nvSpPr>
        <dsp:cNvPr id="0" name=""/>
        <dsp:cNvSpPr/>
      </dsp:nvSpPr>
      <dsp:spPr>
        <a:xfrm rot="5400000">
          <a:off x="-156803" y="1837776"/>
          <a:ext cx="1045354" cy="73174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t>3</a:t>
          </a:r>
        </a:p>
      </dsp:txBody>
      <dsp:txXfrm rot="-5400000">
        <a:off x="0" y="2046847"/>
        <a:ext cx="731748" cy="313606"/>
      </dsp:txXfrm>
    </dsp:sp>
    <dsp:sp modelId="{DD4D3E53-1A35-4141-8FE8-3D4188A40691}">
      <dsp:nvSpPr>
        <dsp:cNvPr id="0" name=""/>
        <dsp:cNvSpPr/>
      </dsp:nvSpPr>
      <dsp:spPr>
        <a:xfrm rot="5400000">
          <a:off x="5645707" y="-3232986"/>
          <a:ext cx="679480" cy="10507398"/>
        </a:xfrm>
        <a:prstGeom prst="round2SameRect">
          <a:avLst/>
        </a:prstGeom>
        <a:solidFill>
          <a:srgbClr val="333739">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pl-PL" sz="2800" kern="1200" dirty="0">
              <a:solidFill>
                <a:schemeClr val="bg1"/>
              </a:solidFill>
              <a:latin typeface="Calibri" panose="020F0502020204030204"/>
              <a:ea typeface="+mn-ea"/>
              <a:cs typeface="+mn-cs"/>
            </a:rPr>
            <a:t>design, development and </a:t>
          </a:r>
          <a:r>
            <a:rPr lang="pl-PL" sz="2800" kern="1200" dirty="0" err="1">
              <a:solidFill>
                <a:schemeClr val="bg1"/>
              </a:solidFill>
              <a:latin typeface="Calibri" panose="020F0502020204030204"/>
              <a:ea typeface="+mn-ea"/>
              <a:cs typeface="+mn-cs"/>
            </a:rPr>
            <a:t>testing</a:t>
          </a:r>
          <a:r>
            <a:rPr lang="pl-PL" sz="2800" kern="1200" dirty="0">
              <a:solidFill>
                <a:schemeClr val="bg1"/>
              </a:solidFill>
              <a:latin typeface="Calibri" panose="020F0502020204030204"/>
              <a:ea typeface="+mn-ea"/>
              <a:cs typeface="+mn-cs"/>
            </a:rPr>
            <a:t> </a:t>
          </a:r>
        </a:p>
      </dsp:txBody>
      <dsp:txXfrm rot="-5400000">
        <a:off x="731749" y="1714141"/>
        <a:ext cx="10474229" cy="613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7B278-93C2-48C2-8695-113F5F7408F6}">
      <dsp:nvSpPr>
        <dsp:cNvPr id="0" name=""/>
        <dsp:cNvSpPr/>
      </dsp:nvSpPr>
      <dsp:spPr>
        <a:xfrm rot="5400000">
          <a:off x="-157332" y="159042"/>
          <a:ext cx="1048884" cy="73421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t>4</a:t>
          </a:r>
        </a:p>
      </dsp:txBody>
      <dsp:txXfrm rot="-5400000">
        <a:off x="1" y="368820"/>
        <a:ext cx="734219" cy="314665"/>
      </dsp:txXfrm>
    </dsp:sp>
    <dsp:sp modelId="{FCF997F8-6D72-4770-A6DC-16FB86A1D181}">
      <dsp:nvSpPr>
        <dsp:cNvPr id="0" name=""/>
        <dsp:cNvSpPr/>
      </dsp:nvSpPr>
      <dsp:spPr>
        <a:xfrm rot="5400000">
          <a:off x="5653579" y="-4917650"/>
          <a:ext cx="681774" cy="10520494"/>
        </a:xfrm>
        <a:prstGeom prst="round2SameRect">
          <a:avLst/>
        </a:prstGeom>
        <a:solidFill>
          <a:srgbClr val="333739">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pl-PL" sz="2800" kern="1200" dirty="0">
              <a:solidFill>
                <a:schemeClr val="bg1"/>
              </a:solidFill>
              <a:latin typeface="Calibri" panose="020F0502020204030204"/>
              <a:ea typeface="+mn-ea"/>
              <a:cs typeface="+mn-cs"/>
            </a:rPr>
            <a:t>pilot </a:t>
          </a:r>
          <a:r>
            <a:rPr lang="pl-PL" sz="2800" kern="1200" dirty="0" err="1">
              <a:solidFill>
                <a:schemeClr val="bg1"/>
              </a:solidFill>
              <a:latin typeface="Calibri" panose="020F0502020204030204"/>
              <a:ea typeface="+mn-ea"/>
              <a:cs typeface="+mn-cs"/>
            </a:rPr>
            <a:t>demonstrations</a:t>
          </a:r>
          <a:endParaRPr lang="pl-PL" sz="2800" kern="1200" dirty="0">
            <a:solidFill>
              <a:schemeClr val="bg1"/>
            </a:solidFill>
            <a:latin typeface="Calibri" panose="020F0502020204030204"/>
            <a:ea typeface="+mn-ea"/>
            <a:cs typeface="+mn-cs"/>
          </a:endParaRPr>
        </a:p>
      </dsp:txBody>
      <dsp:txXfrm rot="-5400000">
        <a:off x="734220" y="34990"/>
        <a:ext cx="10487213" cy="615212"/>
      </dsp:txXfrm>
    </dsp:sp>
    <dsp:sp modelId="{84C4D2D6-2A1E-445C-83CB-246601327B95}">
      <dsp:nvSpPr>
        <dsp:cNvPr id="0" name=""/>
        <dsp:cNvSpPr/>
      </dsp:nvSpPr>
      <dsp:spPr>
        <a:xfrm rot="5400000">
          <a:off x="-157332" y="1002861"/>
          <a:ext cx="1048884" cy="73421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pl-PL" sz="2000" b="1" kern="1200" dirty="0"/>
            <a:t>5</a:t>
          </a:r>
        </a:p>
      </dsp:txBody>
      <dsp:txXfrm rot="-5400000">
        <a:off x="1" y="1212639"/>
        <a:ext cx="734219" cy="314665"/>
      </dsp:txXfrm>
    </dsp:sp>
    <dsp:sp modelId="{5B333AAE-0E08-47F4-BE8E-5C88D1FAEB2D}">
      <dsp:nvSpPr>
        <dsp:cNvPr id="0" name=""/>
        <dsp:cNvSpPr/>
      </dsp:nvSpPr>
      <dsp:spPr>
        <a:xfrm rot="5400000">
          <a:off x="5653579" y="-4073830"/>
          <a:ext cx="681774" cy="10520494"/>
        </a:xfrm>
        <a:prstGeom prst="round2SameRect">
          <a:avLst/>
        </a:prstGeom>
        <a:solidFill>
          <a:srgbClr val="333739">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pl-PL" sz="2800" kern="1200" dirty="0" err="1">
              <a:solidFill>
                <a:schemeClr val="bg1"/>
              </a:solidFill>
            </a:rPr>
            <a:t>environmental</a:t>
          </a:r>
          <a:r>
            <a:rPr lang="pl-PL" sz="2800" kern="1200" dirty="0">
              <a:solidFill>
                <a:schemeClr val="bg1"/>
              </a:solidFill>
            </a:rPr>
            <a:t>, </a:t>
          </a:r>
          <a:r>
            <a:rPr lang="pl-PL" sz="2800" kern="1200" dirty="0" err="1">
              <a:solidFill>
                <a:schemeClr val="bg1"/>
              </a:solidFill>
            </a:rPr>
            <a:t>economic</a:t>
          </a:r>
          <a:r>
            <a:rPr lang="pl-PL" sz="2800" kern="1200" dirty="0">
              <a:solidFill>
                <a:schemeClr val="bg1"/>
              </a:solidFill>
            </a:rPr>
            <a:t> &amp; </a:t>
          </a:r>
          <a:r>
            <a:rPr lang="pl-PL" sz="2800" kern="1200" dirty="0" err="1">
              <a:solidFill>
                <a:schemeClr val="bg1"/>
              </a:solidFill>
            </a:rPr>
            <a:t>social</a:t>
          </a:r>
          <a:r>
            <a:rPr lang="pl-PL" sz="2800" kern="1200" dirty="0">
              <a:solidFill>
                <a:schemeClr val="bg1"/>
              </a:solidFill>
            </a:rPr>
            <a:t> </a:t>
          </a:r>
          <a:r>
            <a:rPr lang="pl-PL" sz="2800" kern="1200" dirty="0" err="1">
              <a:solidFill>
                <a:schemeClr val="bg1"/>
              </a:solidFill>
            </a:rPr>
            <a:t>assessments</a:t>
          </a:r>
          <a:endParaRPr lang="pl-PL" sz="2800" kern="1200" dirty="0">
            <a:solidFill>
              <a:schemeClr val="bg1"/>
            </a:solidFill>
          </a:endParaRPr>
        </a:p>
      </dsp:txBody>
      <dsp:txXfrm rot="-5400000">
        <a:off x="734220" y="878810"/>
        <a:ext cx="10487213" cy="615212"/>
      </dsp:txXfrm>
    </dsp:sp>
    <dsp:sp modelId="{70E9B39C-CE09-431F-8CB9-9F147AB3C426}">
      <dsp:nvSpPr>
        <dsp:cNvPr id="0" name=""/>
        <dsp:cNvSpPr/>
      </dsp:nvSpPr>
      <dsp:spPr>
        <a:xfrm rot="5400000">
          <a:off x="-157332" y="1846681"/>
          <a:ext cx="1048884" cy="734219"/>
        </a:xfrm>
        <a:prstGeom prst="chevron">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endParaRPr lang="pl-PL" sz="2800" kern="1200" dirty="0">
            <a:solidFill>
              <a:srgbClr val="95C11F"/>
            </a:solidFill>
          </a:endParaRPr>
        </a:p>
      </dsp:txBody>
      <dsp:txXfrm rot="-5400000">
        <a:off x="1" y="2056459"/>
        <a:ext cx="734219" cy="314665"/>
      </dsp:txXfrm>
    </dsp:sp>
    <dsp:sp modelId="{F782CB8C-90FA-4268-A420-55FDE07A4CE0}">
      <dsp:nvSpPr>
        <dsp:cNvPr id="0" name=""/>
        <dsp:cNvSpPr/>
      </dsp:nvSpPr>
      <dsp:spPr>
        <a:xfrm rot="5400000">
          <a:off x="5653579" y="-3230011"/>
          <a:ext cx="681774" cy="10520494"/>
        </a:xfrm>
        <a:prstGeom prst="round2Same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40BBE065-2C51-45B5-BA39-697903D8BA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a:extLst>
              <a:ext uri="{FF2B5EF4-FFF2-40B4-BE49-F238E27FC236}">
                <a16:creationId xmlns:a16="http://schemas.microsoft.com/office/drawing/2014/main" id="{E9FA4C38-1003-4E83-92CE-19B67738EB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E2AF7C-D5D0-499C-9D6A-9ABBA12898E4}" type="datetimeFigureOut">
              <a:rPr lang="en-GB" smtClean="0"/>
              <a:t>20/07/2021</a:t>
            </a:fld>
            <a:endParaRPr lang="en-GB"/>
          </a:p>
        </p:txBody>
      </p:sp>
      <p:sp>
        <p:nvSpPr>
          <p:cNvPr id="4" name="Symbol zastępczy stopki 3">
            <a:extLst>
              <a:ext uri="{FF2B5EF4-FFF2-40B4-BE49-F238E27FC236}">
                <a16:creationId xmlns:a16="http://schemas.microsoft.com/office/drawing/2014/main" id="{C6DE1F8D-73FA-45B6-B301-BC2E5FE657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ymbol zastępczy numeru slajdu 4">
            <a:extLst>
              <a:ext uri="{FF2B5EF4-FFF2-40B4-BE49-F238E27FC236}">
                <a16:creationId xmlns:a16="http://schemas.microsoft.com/office/drawing/2014/main" id="{DBC50877-9951-4944-90C7-9E1C9F4576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C4ED52-8D3B-4316-9E87-06BE5E1A9D1D}" type="slidenum">
              <a:rPr lang="en-GB" smtClean="0"/>
              <a:t>‹#›</a:t>
            </a:fld>
            <a:endParaRPr lang="en-GB"/>
          </a:p>
        </p:txBody>
      </p:sp>
    </p:spTree>
    <p:extLst>
      <p:ext uri="{BB962C8B-B14F-4D97-AF65-F5344CB8AC3E}">
        <p14:creationId xmlns:p14="http://schemas.microsoft.com/office/powerpoint/2010/main" val="1955543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D9295E-CA30-4E59-9BB0-3298142F305E}" type="datetimeFigureOut">
              <a:rPr lang="en-GB" smtClean="0"/>
              <a:t>20/07/2021</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691CC9-2E21-443F-A30B-AE66C83E574E}" type="slidenum">
              <a:rPr lang="en-GB" smtClean="0"/>
              <a:t>‹#›</a:t>
            </a:fld>
            <a:endParaRPr lang="en-GB"/>
          </a:p>
        </p:txBody>
      </p:sp>
    </p:spTree>
    <p:extLst>
      <p:ext uri="{BB962C8B-B14F-4D97-AF65-F5344CB8AC3E}">
        <p14:creationId xmlns:p14="http://schemas.microsoft.com/office/powerpoint/2010/main" val="147601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35" name="Prostokąt 34">
            <a:extLst>
              <a:ext uri="{FF2B5EF4-FFF2-40B4-BE49-F238E27FC236}">
                <a16:creationId xmlns:a16="http://schemas.microsoft.com/office/drawing/2014/main" id="{FB74856F-2266-4E8F-BA5D-54D5A189D3B8}"/>
              </a:ext>
            </a:extLst>
          </p:cNvPr>
          <p:cNvSpPr/>
          <p:nvPr userDrawn="1"/>
        </p:nvSpPr>
        <p:spPr>
          <a:xfrm>
            <a:off x="5819775" y="6048375"/>
            <a:ext cx="6372225" cy="316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upa 21">
            <a:extLst>
              <a:ext uri="{FF2B5EF4-FFF2-40B4-BE49-F238E27FC236}">
                <a16:creationId xmlns:a16="http://schemas.microsoft.com/office/drawing/2014/main" id="{198613BD-DAF4-4778-9CFF-203FE20A27B9}"/>
              </a:ext>
            </a:extLst>
          </p:cNvPr>
          <p:cNvGrpSpPr/>
          <p:nvPr userDrawn="1"/>
        </p:nvGrpSpPr>
        <p:grpSpPr>
          <a:xfrm>
            <a:off x="-10759" y="-4774"/>
            <a:ext cx="12202757" cy="6889150"/>
            <a:chOff x="-10759" y="-4774"/>
            <a:chExt cx="12202757" cy="6889150"/>
          </a:xfrm>
        </p:grpSpPr>
        <p:sp>
          <p:nvSpPr>
            <p:cNvPr id="23" name="Trapez 22">
              <a:extLst>
                <a:ext uri="{FF2B5EF4-FFF2-40B4-BE49-F238E27FC236}">
                  <a16:creationId xmlns:a16="http://schemas.microsoft.com/office/drawing/2014/main" id="{F65E21F3-F88C-4BC5-8191-26D3439A1192}"/>
                </a:ext>
              </a:extLst>
            </p:cNvPr>
            <p:cNvSpPr/>
            <p:nvPr/>
          </p:nvSpPr>
          <p:spPr>
            <a:xfrm rot="10800000">
              <a:off x="-10759" y="0"/>
              <a:ext cx="12202757" cy="684812"/>
            </a:xfrm>
            <a:prstGeom prst="trapezoid">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ównoległobok 23">
              <a:extLst>
                <a:ext uri="{FF2B5EF4-FFF2-40B4-BE49-F238E27FC236}">
                  <a16:creationId xmlns:a16="http://schemas.microsoft.com/office/drawing/2014/main" id="{BCC3F498-54CF-4996-86BA-D2D3A0A13B55}"/>
                </a:ext>
              </a:extLst>
            </p:cNvPr>
            <p:cNvSpPr/>
            <p:nvPr/>
          </p:nvSpPr>
          <p:spPr>
            <a:xfrm rot="5400000">
              <a:off x="-60398" y="733359"/>
              <a:ext cx="6200657" cy="6101378"/>
            </a:xfrm>
            <a:prstGeom prst="parallelogram">
              <a:avLst>
                <a:gd name="adj" fmla="val 0"/>
              </a:avLst>
            </a:prstGeom>
            <a:solidFill>
              <a:srgbClr val="333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upa 24">
              <a:extLst>
                <a:ext uri="{FF2B5EF4-FFF2-40B4-BE49-F238E27FC236}">
                  <a16:creationId xmlns:a16="http://schemas.microsoft.com/office/drawing/2014/main" id="{344D3DD3-CA08-493A-8B15-E14353D3DCCA}"/>
                </a:ext>
              </a:extLst>
            </p:cNvPr>
            <p:cNvGrpSpPr/>
            <p:nvPr/>
          </p:nvGrpSpPr>
          <p:grpSpPr>
            <a:xfrm>
              <a:off x="336141" y="-4774"/>
              <a:ext cx="1438275" cy="1214438"/>
              <a:chOff x="171450" y="211127"/>
              <a:chExt cx="1438275" cy="1214438"/>
            </a:xfrm>
          </p:grpSpPr>
          <p:sp>
            <p:nvSpPr>
              <p:cNvPr id="33" name="Prostokąt 32">
                <a:extLst>
                  <a:ext uri="{FF2B5EF4-FFF2-40B4-BE49-F238E27FC236}">
                    <a16:creationId xmlns:a16="http://schemas.microsoft.com/office/drawing/2014/main" id="{67253691-404A-4715-9927-BDB0602AA0FC}"/>
                  </a:ext>
                </a:extLst>
              </p:cNvPr>
              <p:cNvSpPr/>
              <p:nvPr/>
            </p:nvSpPr>
            <p:spPr>
              <a:xfrm>
                <a:off x="171450" y="381000"/>
                <a:ext cx="1438275" cy="8493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Obraz 33">
                <a:extLst>
                  <a:ext uri="{FF2B5EF4-FFF2-40B4-BE49-F238E27FC236}">
                    <a16:creationId xmlns:a16="http://schemas.microsoft.com/office/drawing/2014/main" id="{37A5D243-F0C3-400B-93F8-00F6C5F87E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820" y="211127"/>
                <a:ext cx="1214438" cy="1214438"/>
              </a:xfrm>
              <a:prstGeom prst="rect">
                <a:avLst/>
              </a:prstGeom>
            </p:spPr>
          </p:pic>
        </p:grpSp>
        <p:grpSp>
          <p:nvGrpSpPr>
            <p:cNvPr id="26" name="Grupa 25">
              <a:extLst>
                <a:ext uri="{FF2B5EF4-FFF2-40B4-BE49-F238E27FC236}">
                  <a16:creationId xmlns:a16="http://schemas.microsoft.com/office/drawing/2014/main" id="{D15CDC18-7709-4B28-8F0C-118FDFAF2720}"/>
                </a:ext>
              </a:extLst>
            </p:cNvPr>
            <p:cNvGrpSpPr/>
            <p:nvPr/>
          </p:nvGrpSpPr>
          <p:grpSpPr>
            <a:xfrm>
              <a:off x="7002255" y="204246"/>
              <a:ext cx="4853604" cy="6535110"/>
              <a:chOff x="7002255" y="204246"/>
              <a:chExt cx="4853604" cy="6535110"/>
            </a:xfrm>
          </p:grpSpPr>
          <p:grpSp>
            <p:nvGrpSpPr>
              <p:cNvPr id="27" name="Grupa 26">
                <a:extLst>
                  <a:ext uri="{FF2B5EF4-FFF2-40B4-BE49-F238E27FC236}">
                    <a16:creationId xmlns:a16="http://schemas.microsoft.com/office/drawing/2014/main" id="{E81574BE-26B4-4F89-AD38-9EDF6529529F}"/>
                  </a:ext>
                </a:extLst>
              </p:cNvPr>
              <p:cNvGrpSpPr/>
              <p:nvPr/>
            </p:nvGrpSpPr>
            <p:grpSpPr>
              <a:xfrm>
                <a:off x="7002256" y="204246"/>
                <a:ext cx="4853602" cy="5955913"/>
                <a:chOff x="7002256" y="204246"/>
                <a:chExt cx="4853602" cy="5955913"/>
              </a:xfrm>
            </p:grpSpPr>
            <p:sp>
              <p:nvSpPr>
                <p:cNvPr id="31" name="Równoległobok 30">
                  <a:extLst>
                    <a:ext uri="{FF2B5EF4-FFF2-40B4-BE49-F238E27FC236}">
                      <a16:creationId xmlns:a16="http://schemas.microsoft.com/office/drawing/2014/main" id="{9C66FDC2-58C1-44A5-AB7F-D33AD56D64C7}"/>
                    </a:ext>
                  </a:extLst>
                </p:cNvPr>
                <p:cNvSpPr/>
                <p:nvPr/>
              </p:nvSpPr>
              <p:spPr>
                <a:xfrm rot="5400000">
                  <a:off x="6451100" y="755402"/>
                  <a:ext cx="5955913" cy="4853602"/>
                </a:xfrm>
                <a:prstGeom prst="parallelogram">
                  <a:avLst>
                    <a:gd name="adj" fmla="val 0"/>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pole tekstowe 31">
                  <a:extLst>
                    <a:ext uri="{FF2B5EF4-FFF2-40B4-BE49-F238E27FC236}">
                      <a16:creationId xmlns:a16="http://schemas.microsoft.com/office/drawing/2014/main" id="{A57B2CCB-42ED-4C36-8EC3-EEA6A78239CA}"/>
                    </a:ext>
                  </a:extLst>
                </p:cNvPr>
                <p:cNvSpPr txBox="1"/>
                <p:nvPr/>
              </p:nvSpPr>
              <p:spPr>
                <a:xfrm>
                  <a:off x="7124007" y="252387"/>
                  <a:ext cx="4457700" cy="3170099"/>
                </a:xfrm>
                <a:prstGeom prst="rect">
                  <a:avLst/>
                </a:prstGeom>
                <a:noFill/>
              </p:spPr>
              <p:txBody>
                <a:bodyPr wrap="square" rtlCol="0">
                  <a:spAutoFit/>
                </a:bodyPr>
                <a:lstStyle/>
                <a:p>
                  <a:r>
                    <a:rPr lang="en-US" sz="4000" b="1" dirty="0">
                      <a:solidFill>
                        <a:schemeClr val="bg1"/>
                      </a:solidFill>
                      <a:effectLst>
                        <a:outerShdw blurRad="50800" dist="38100" dir="2700000" algn="tl" rotWithShape="0">
                          <a:prstClr val="black">
                            <a:alpha val="40000"/>
                          </a:prstClr>
                        </a:outerShdw>
                      </a:effectLst>
                    </a:rPr>
                    <a:t>New Circular Economy Business Model for More Sustainable Urban Construction </a:t>
                  </a:r>
                  <a:endParaRPr lang="en-GB" sz="4000" dirty="0">
                    <a:solidFill>
                      <a:schemeClr val="bg1"/>
                    </a:solidFill>
                    <a:effectLst>
                      <a:outerShdw blurRad="50800" dist="38100" dir="2700000" algn="tl" rotWithShape="0">
                        <a:prstClr val="black">
                          <a:alpha val="40000"/>
                        </a:prstClr>
                      </a:outerShdw>
                    </a:effectLst>
                  </a:endParaRPr>
                </a:p>
              </p:txBody>
            </p:sp>
          </p:grpSp>
          <p:grpSp>
            <p:nvGrpSpPr>
              <p:cNvPr id="28" name="Grupa 27">
                <a:extLst>
                  <a:ext uri="{FF2B5EF4-FFF2-40B4-BE49-F238E27FC236}">
                    <a16:creationId xmlns:a16="http://schemas.microsoft.com/office/drawing/2014/main" id="{B7664E1A-C538-44CE-BE6A-A77BF85ED166}"/>
                  </a:ext>
                </a:extLst>
              </p:cNvPr>
              <p:cNvGrpSpPr/>
              <p:nvPr/>
            </p:nvGrpSpPr>
            <p:grpSpPr>
              <a:xfrm>
                <a:off x="7002255" y="6289356"/>
                <a:ext cx="4853604" cy="450000"/>
                <a:chOff x="7002255" y="6289356"/>
                <a:chExt cx="4853604" cy="450000"/>
              </a:xfrm>
            </p:grpSpPr>
            <p:sp>
              <p:nvSpPr>
                <p:cNvPr id="29" name="Rectangle 1">
                  <a:extLst>
                    <a:ext uri="{FF2B5EF4-FFF2-40B4-BE49-F238E27FC236}">
                      <a16:creationId xmlns:a16="http://schemas.microsoft.com/office/drawing/2014/main" id="{63EEC94F-574A-472B-9BD8-5B665BA8C51E}"/>
                    </a:ext>
                  </a:extLst>
                </p:cNvPr>
                <p:cNvSpPr>
                  <a:spLocks noChangeArrowheads="1"/>
                </p:cNvSpPr>
                <p:nvPr/>
              </p:nvSpPr>
              <p:spPr bwMode="auto">
                <a:xfrm>
                  <a:off x="7687719" y="6330032"/>
                  <a:ext cx="4168140" cy="34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71323" tIns="35662" rIns="71323" bIns="35662" numCol="1" anchor="ctr" anchorCtr="0" compatLnSpc="1">
                  <a:prstTxWarp prst="textNoShape">
                    <a:avLst/>
                  </a:prstTxWarp>
                  <a:spAutoFit/>
                </a:bodyPr>
                <a:lstStyle/>
                <a:p>
                  <a:pPr marL="0" marR="0" lvl="0" indent="0" algn="just" defTabSz="713232" rtl="0" eaLnBrk="0" fontAlgn="base" latinLnBrk="0" hangingPunct="0">
                    <a:lnSpc>
                      <a:spcPct val="100000"/>
                    </a:lnSpc>
                    <a:spcBef>
                      <a:spcPct val="0"/>
                    </a:spcBef>
                    <a:spcAft>
                      <a:spcPct val="0"/>
                    </a:spcAft>
                    <a:buClrTx/>
                    <a:buSzTx/>
                    <a:buFontTx/>
                    <a:buNone/>
                    <a:tabLst/>
                  </a:pPr>
                  <a:r>
                    <a:rPr kumimoji="0" lang="en-GB" altLang="it-IT" sz="900" b="0" i="0" u="none" strike="noStrike" cap="none" normalizeH="0" baseline="0" dirty="0">
                      <a:ln>
                        <a:noFill/>
                      </a:ln>
                      <a:solidFill>
                        <a:srgbClr val="6F6F6F"/>
                      </a:solidFill>
                      <a:effectLst/>
                      <a:latin typeface="Arial" charset="0"/>
                    </a:rPr>
                    <a:t>This project has received funding from the </a:t>
                  </a:r>
                  <a:r>
                    <a:rPr kumimoji="0" lang="en-GB" altLang="it-IT" sz="900" b="1" i="0" u="none" strike="noStrike" cap="none" normalizeH="0" baseline="0" dirty="0">
                      <a:ln>
                        <a:noFill/>
                      </a:ln>
                      <a:solidFill>
                        <a:srgbClr val="6F6F6F"/>
                      </a:solidFill>
                      <a:effectLst/>
                      <a:latin typeface="Arial" charset="0"/>
                    </a:rPr>
                    <a:t>European Union’s Horizon 2020 research and innovation Programme under grant agreement N° 776751</a:t>
                  </a:r>
                  <a:endParaRPr kumimoji="0" lang="en-GB" altLang="it-IT" sz="900" b="0" i="0" u="none" strike="noStrike" cap="none" normalizeH="0" baseline="0" dirty="0">
                    <a:ln>
                      <a:noFill/>
                    </a:ln>
                    <a:solidFill>
                      <a:srgbClr val="6F6F6F"/>
                    </a:solidFill>
                    <a:effectLst/>
                    <a:latin typeface="Arial" charset="0"/>
                  </a:endParaRPr>
                </a:p>
              </p:txBody>
            </p:sp>
            <p:pic>
              <p:nvPicPr>
                <p:cNvPr id="30" name="Picture 2" descr="https://www.paperchain.eu/media/2017/09/Europe-flag.png">
                  <a:extLst>
                    <a:ext uri="{FF2B5EF4-FFF2-40B4-BE49-F238E27FC236}">
                      <a16:creationId xmlns:a16="http://schemas.microsoft.com/office/drawing/2014/main" id="{14DF7F32-23F4-4708-9D6E-18C246119B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255" y="6289356"/>
                  <a:ext cx="685462" cy="450000"/>
                </a:xfrm>
                <a:prstGeom prst="rect">
                  <a:avLst/>
                </a:prstGeom>
                <a:noFill/>
                <a:extLst>
                  <a:ext uri="{909E8E84-426E-40DD-AFC4-6F175D3DCCD1}">
                    <a14:hiddenFill xmlns:a14="http://schemas.microsoft.com/office/drawing/2010/main">
                      <a:solidFill>
                        <a:srgbClr val="FFFFFF"/>
                      </a:solidFill>
                    </a14:hiddenFill>
                  </a:ext>
                </a:extLst>
              </p:spPr>
            </p:pic>
          </p:grpSp>
        </p:grpSp>
      </p:grpSp>
      <p:sp>
        <p:nvSpPr>
          <p:cNvPr id="4" name="Symbol zastępczy daty 3">
            <a:extLst>
              <a:ext uri="{FF2B5EF4-FFF2-40B4-BE49-F238E27FC236}">
                <a16:creationId xmlns:a16="http://schemas.microsoft.com/office/drawing/2014/main" id="{E44C3B18-7D93-4089-A9E4-50D88B24482D}"/>
              </a:ext>
            </a:extLst>
          </p:cNvPr>
          <p:cNvSpPr>
            <a:spLocks noGrp="1"/>
          </p:cNvSpPr>
          <p:nvPr>
            <p:ph type="dt" sz="half" idx="10"/>
          </p:nvPr>
        </p:nvSpPr>
        <p:spPr>
          <a:xfrm>
            <a:off x="4495799" y="6377765"/>
            <a:ext cx="1514475" cy="365125"/>
          </a:xfrm>
          <a:prstGeom prst="rect">
            <a:avLst/>
          </a:prstGeom>
        </p:spPr>
        <p:txBody>
          <a:bodyPr/>
          <a:lstStyle>
            <a:lvl1pPr algn="ctr">
              <a:defRPr/>
            </a:lvl1pPr>
          </a:lstStyle>
          <a:p>
            <a:fld id="{EE1DC7BE-4D03-4276-82F6-B0A1997AF06D}" type="datetime1">
              <a:rPr lang="en-GB" smtClean="0"/>
              <a:t>20/07/2021</a:t>
            </a:fld>
            <a:endParaRPr lang="en-GB" dirty="0"/>
          </a:p>
        </p:txBody>
      </p:sp>
      <p:sp>
        <p:nvSpPr>
          <p:cNvPr id="5" name="Symbol zastępczy stopki 4">
            <a:extLst>
              <a:ext uri="{FF2B5EF4-FFF2-40B4-BE49-F238E27FC236}">
                <a16:creationId xmlns:a16="http://schemas.microsoft.com/office/drawing/2014/main" id="{32038C10-231A-40FC-AC14-47EF4EE3C55B}"/>
              </a:ext>
            </a:extLst>
          </p:cNvPr>
          <p:cNvSpPr>
            <a:spLocks noGrp="1"/>
          </p:cNvSpPr>
          <p:nvPr>
            <p:ph type="ftr" sz="quarter" idx="11"/>
          </p:nvPr>
        </p:nvSpPr>
        <p:spPr>
          <a:xfrm>
            <a:off x="86489" y="6377765"/>
            <a:ext cx="4328963" cy="365125"/>
          </a:xfrm>
        </p:spPr>
        <p:txBody>
          <a:bodyPr/>
          <a:lstStyle/>
          <a:p>
            <a:r>
              <a:rPr lang="en-US"/>
              <a:t>Untapping the potential of locally available secondary raw materials for a more sustainable urban construction sector trough a circular economy business model</a:t>
            </a:r>
            <a:endParaRPr lang="en-GB" dirty="0"/>
          </a:p>
        </p:txBody>
      </p:sp>
    </p:spTree>
    <p:extLst>
      <p:ext uri="{BB962C8B-B14F-4D97-AF65-F5344CB8AC3E}">
        <p14:creationId xmlns:p14="http://schemas.microsoft.com/office/powerpoint/2010/main" val="248649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66F12A-60FE-4963-9254-327343744929}"/>
              </a:ext>
            </a:extLst>
          </p:cNvPr>
          <p:cNvSpPr>
            <a:spLocks noGrp="1"/>
          </p:cNvSpPr>
          <p:nvPr>
            <p:ph type="title"/>
          </p:nvPr>
        </p:nvSpPr>
        <p:spPr>
          <a:xfrm>
            <a:off x="839788" y="457200"/>
            <a:ext cx="3932237" cy="1600200"/>
          </a:xfrm>
        </p:spPr>
        <p:txBody>
          <a:bodyPr anchor="b"/>
          <a:lstStyle>
            <a:lvl1pPr>
              <a:defRPr sz="3200">
                <a:solidFill>
                  <a:srgbClr val="4472C4"/>
                </a:solidFill>
                <a:effectLst/>
              </a:defRPr>
            </a:lvl1pPr>
          </a:lstStyle>
          <a:p>
            <a:r>
              <a:rPr lang="pl-PL" dirty="0"/>
              <a:t>Kliknij, aby edytować styl</a:t>
            </a:r>
            <a:endParaRPr lang="en-GB" dirty="0"/>
          </a:p>
        </p:txBody>
      </p:sp>
      <p:sp>
        <p:nvSpPr>
          <p:cNvPr id="3" name="Symbol zastępczy obrazu 2">
            <a:extLst>
              <a:ext uri="{FF2B5EF4-FFF2-40B4-BE49-F238E27FC236}">
                <a16:creationId xmlns:a16="http://schemas.microsoft.com/office/drawing/2014/main" id="{6B8C9E0A-C8E8-4A71-BF6C-EC2C9DE592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ymbol zastępczy tekstu 3">
            <a:extLst>
              <a:ext uri="{FF2B5EF4-FFF2-40B4-BE49-F238E27FC236}">
                <a16:creationId xmlns:a16="http://schemas.microsoft.com/office/drawing/2014/main" id="{4DB347B8-DCEA-4110-8CF0-772ECDD826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E46EFEEA-2F36-4ADF-B643-2DEC1063D2DC}"/>
              </a:ext>
            </a:extLst>
          </p:cNvPr>
          <p:cNvSpPr>
            <a:spLocks noGrp="1"/>
          </p:cNvSpPr>
          <p:nvPr>
            <p:ph type="dt" sz="half" idx="10"/>
          </p:nvPr>
        </p:nvSpPr>
        <p:spPr>
          <a:xfrm>
            <a:off x="5006341" y="6360368"/>
            <a:ext cx="994409" cy="365125"/>
          </a:xfrm>
          <a:prstGeom prst="rect">
            <a:avLst/>
          </a:prstGeom>
        </p:spPr>
        <p:txBody>
          <a:bodyPr/>
          <a:lstStyle/>
          <a:p>
            <a:fld id="{3B497A2D-34DF-4C2B-8F66-0B97C1BBA7C3}" type="datetime1">
              <a:rPr lang="en-GB" smtClean="0"/>
              <a:t>20/07/2021</a:t>
            </a:fld>
            <a:endParaRPr lang="en-GB" dirty="0"/>
          </a:p>
        </p:txBody>
      </p:sp>
      <p:sp>
        <p:nvSpPr>
          <p:cNvPr id="6" name="Symbol zastępczy stopki 5">
            <a:extLst>
              <a:ext uri="{FF2B5EF4-FFF2-40B4-BE49-F238E27FC236}">
                <a16:creationId xmlns:a16="http://schemas.microsoft.com/office/drawing/2014/main" id="{8449E83E-3215-467D-90BF-6EF1EBF23382}"/>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8" name="Symbol zastępczy numeru slajdu 8">
            <a:extLst>
              <a:ext uri="{FF2B5EF4-FFF2-40B4-BE49-F238E27FC236}">
                <a16:creationId xmlns:a16="http://schemas.microsoft.com/office/drawing/2014/main" id="{8E1EAA16-10BD-4992-AA30-3C99113FB77F}"/>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2760770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8F2378-BDB7-4CE1-90D6-27F44BF73CF8}"/>
              </a:ext>
            </a:extLst>
          </p:cNvPr>
          <p:cNvSpPr>
            <a:spLocks noGrp="1"/>
          </p:cNvSpPr>
          <p:nvPr>
            <p:ph type="title"/>
          </p:nvPr>
        </p:nvSpPr>
        <p:spPr/>
        <p:txBody>
          <a:bodyPr/>
          <a:lstStyle/>
          <a:p>
            <a:r>
              <a:rPr lang="pl-PL"/>
              <a:t>Kliknij, aby edytować styl</a:t>
            </a:r>
            <a:endParaRPr lang="en-GB"/>
          </a:p>
        </p:txBody>
      </p:sp>
      <p:sp>
        <p:nvSpPr>
          <p:cNvPr id="3" name="Symbol zastępczy tytułu pionowego 2">
            <a:extLst>
              <a:ext uri="{FF2B5EF4-FFF2-40B4-BE49-F238E27FC236}">
                <a16:creationId xmlns:a16="http://schemas.microsoft.com/office/drawing/2014/main" id="{6BE2C84E-B999-4067-B93E-EA342E5CA2B0}"/>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B8806B7D-397B-4FAB-82B2-863700E56ED8}"/>
              </a:ext>
            </a:extLst>
          </p:cNvPr>
          <p:cNvSpPr>
            <a:spLocks noGrp="1"/>
          </p:cNvSpPr>
          <p:nvPr>
            <p:ph type="dt" sz="half" idx="10"/>
          </p:nvPr>
        </p:nvSpPr>
        <p:spPr>
          <a:xfrm>
            <a:off x="5006341" y="6360368"/>
            <a:ext cx="994409" cy="365125"/>
          </a:xfrm>
          <a:prstGeom prst="rect">
            <a:avLst/>
          </a:prstGeom>
        </p:spPr>
        <p:txBody>
          <a:bodyPr/>
          <a:lstStyle/>
          <a:p>
            <a:fld id="{3CFA74CC-641B-4885-B6D6-584865BA7E11}" type="datetime1">
              <a:rPr lang="en-GB" smtClean="0"/>
              <a:t>20/07/2021</a:t>
            </a:fld>
            <a:endParaRPr lang="en-GB" dirty="0"/>
          </a:p>
        </p:txBody>
      </p:sp>
      <p:sp>
        <p:nvSpPr>
          <p:cNvPr id="5" name="Symbol zastępczy stopki 4">
            <a:extLst>
              <a:ext uri="{FF2B5EF4-FFF2-40B4-BE49-F238E27FC236}">
                <a16:creationId xmlns:a16="http://schemas.microsoft.com/office/drawing/2014/main" id="{1D4FE554-E4E8-4F6E-BD1E-C99CB76CF237}"/>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7" name="Symbol zastępczy numeru slajdu 8">
            <a:extLst>
              <a:ext uri="{FF2B5EF4-FFF2-40B4-BE49-F238E27FC236}">
                <a16:creationId xmlns:a16="http://schemas.microsoft.com/office/drawing/2014/main" id="{47DB7700-5FB3-4933-8AFE-C9C1566E6A81}"/>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129581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B281357-B110-4635-B936-C55B180C43A4}"/>
              </a:ext>
            </a:extLst>
          </p:cNvPr>
          <p:cNvSpPr>
            <a:spLocks noGrp="1"/>
          </p:cNvSpPr>
          <p:nvPr>
            <p:ph type="title" orient="vert"/>
          </p:nvPr>
        </p:nvSpPr>
        <p:spPr>
          <a:xfrm>
            <a:off x="8724900" y="365125"/>
            <a:ext cx="2628900" cy="5811838"/>
          </a:xfrm>
        </p:spPr>
        <p:txBody>
          <a:bodyPr vert="eaVert"/>
          <a:lstStyle>
            <a:lvl1pPr>
              <a:defRPr>
                <a:solidFill>
                  <a:srgbClr val="4472C4"/>
                </a:solidFill>
              </a:defRPr>
            </a:lvl1pPr>
          </a:lstStyle>
          <a:p>
            <a:r>
              <a:rPr lang="pl-PL" dirty="0"/>
              <a:t>Kliknij, aby edytować styl</a:t>
            </a:r>
            <a:endParaRPr lang="en-GB" dirty="0"/>
          </a:p>
        </p:txBody>
      </p:sp>
      <p:sp>
        <p:nvSpPr>
          <p:cNvPr id="3" name="Symbol zastępczy tytułu pionowego 2">
            <a:extLst>
              <a:ext uri="{FF2B5EF4-FFF2-40B4-BE49-F238E27FC236}">
                <a16:creationId xmlns:a16="http://schemas.microsoft.com/office/drawing/2014/main" id="{3A642503-CCB2-4782-88E0-C91861FFF2B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daty 3">
            <a:extLst>
              <a:ext uri="{FF2B5EF4-FFF2-40B4-BE49-F238E27FC236}">
                <a16:creationId xmlns:a16="http://schemas.microsoft.com/office/drawing/2014/main" id="{753122B7-EDA0-42A1-A2F0-4F1AC3F67F20}"/>
              </a:ext>
            </a:extLst>
          </p:cNvPr>
          <p:cNvSpPr>
            <a:spLocks noGrp="1"/>
          </p:cNvSpPr>
          <p:nvPr>
            <p:ph type="dt" sz="half" idx="10"/>
          </p:nvPr>
        </p:nvSpPr>
        <p:spPr>
          <a:xfrm>
            <a:off x="5006341" y="6360368"/>
            <a:ext cx="994409" cy="365125"/>
          </a:xfrm>
          <a:prstGeom prst="rect">
            <a:avLst/>
          </a:prstGeom>
        </p:spPr>
        <p:txBody>
          <a:bodyPr/>
          <a:lstStyle/>
          <a:p>
            <a:fld id="{4F0CA65B-6157-4787-89E0-4C566DAA2C04}" type="datetime1">
              <a:rPr lang="en-GB" smtClean="0"/>
              <a:t>20/07/2021</a:t>
            </a:fld>
            <a:endParaRPr lang="en-GB" dirty="0"/>
          </a:p>
        </p:txBody>
      </p:sp>
      <p:sp>
        <p:nvSpPr>
          <p:cNvPr id="5" name="Symbol zastępczy stopki 4">
            <a:extLst>
              <a:ext uri="{FF2B5EF4-FFF2-40B4-BE49-F238E27FC236}">
                <a16:creationId xmlns:a16="http://schemas.microsoft.com/office/drawing/2014/main" id="{DFB86F54-0EE8-4E53-A9C4-FFF8938C8B3F}"/>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7" name="Symbol zastępczy numeru slajdu 8">
            <a:extLst>
              <a:ext uri="{FF2B5EF4-FFF2-40B4-BE49-F238E27FC236}">
                <a16:creationId xmlns:a16="http://schemas.microsoft.com/office/drawing/2014/main" id="{562E6C99-3A90-4810-BE35-8A627318BEFB}"/>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19550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148E1B95-B73D-4733-AEE7-D946ECE33C90}"/>
              </a:ext>
            </a:extLst>
          </p:cNvPr>
          <p:cNvSpPr/>
          <p:nvPr userDrawn="1"/>
        </p:nvSpPr>
        <p:spPr>
          <a:xfrm>
            <a:off x="-10759" y="-2892"/>
            <a:ext cx="1771650" cy="116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rapez 7">
            <a:extLst>
              <a:ext uri="{FF2B5EF4-FFF2-40B4-BE49-F238E27FC236}">
                <a16:creationId xmlns:a16="http://schemas.microsoft.com/office/drawing/2014/main" id="{4EA2BBA1-DF77-4D21-B5C9-7C2A2C150C87}"/>
              </a:ext>
            </a:extLst>
          </p:cNvPr>
          <p:cNvSpPr/>
          <p:nvPr userDrawn="1"/>
        </p:nvSpPr>
        <p:spPr>
          <a:xfrm rot="10800000">
            <a:off x="-10759" y="0"/>
            <a:ext cx="12202757" cy="684812"/>
          </a:xfrm>
          <a:prstGeom prst="trapezoid">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ytuł 1">
            <a:extLst>
              <a:ext uri="{FF2B5EF4-FFF2-40B4-BE49-F238E27FC236}">
                <a16:creationId xmlns:a16="http://schemas.microsoft.com/office/drawing/2014/main" id="{0DD19119-DD8D-4FC7-88DB-E941283C2047}"/>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F314C2A1-6663-4AE4-804D-89A8843C6379}"/>
              </a:ext>
            </a:extLst>
          </p:cNvPr>
          <p:cNvSpPr>
            <a:spLocks noGrp="1"/>
          </p:cNvSpPr>
          <p:nvPr>
            <p:ph idx="1"/>
          </p:nvPr>
        </p:nvSpPr>
        <p:spPr/>
        <p:txBody>
          <a:bodyPr/>
          <a:lstStyle>
            <a:lvl1pPr>
              <a:buClr>
                <a:srgbClr val="94C11F"/>
              </a:buClr>
              <a:defRPr/>
            </a:lvl1pPr>
            <a:lvl2pPr>
              <a:buClr>
                <a:srgbClr val="94C11F"/>
              </a:buClr>
              <a:defRPr/>
            </a:lvl2pPr>
            <a:lvl3pPr>
              <a:buClr>
                <a:srgbClr val="94C11F"/>
              </a:buClr>
              <a:defRPr/>
            </a:lvl3pPr>
            <a:lvl4pPr>
              <a:buClr>
                <a:srgbClr val="94C11F"/>
              </a:buClr>
              <a:defRPr/>
            </a:lvl4pPr>
            <a:lvl5pPr>
              <a:buClr>
                <a:srgbClr val="94C11F"/>
              </a:buClr>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GB" dirty="0"/>
          </a:p>
        </p:txBody>
      </p:sp>
      <p:sp>
        <p:nvSpPr>
          <p:cNvPr id="4" name="Symbol zastępczy daty 3">
            <a:extLst>
              <a:ext uri="{FF2B5EF4-FFF2-40B4-BE49-F238E27FC236}">
                <a16:creationId xmlns:a16="http://schemas.microsoft.com/office/drawing/2014/main" id="{70E2F386-8110-4AA0-82F8-A2D5B45A1BB4}"/>
              </a:ext>
            </a:extLst>
          </p:cNvPr>
          <p:cNvSpPr>
            <a:spLocks noGrp="1"/>
          </p:cNvSpPr>
          <p:nvPr>
            <p:ph type="dt" sz="half" idx="10"/>
          </p:nvPr>
        </p:nvSpPr>
        <p:spPr>
          <a:xfrm>
            <a:off x="5006341" y="6360368"/>
            <a:ext cx="994409" cy="365125"/>
          </a:xfrm>
          <a:prstGeom prst="rect">
            <a:avLst/>
          </a:prstGeom>
        </p:spPr>
        <p:txBody>
          <a:bodyPr/>
          <a:lstStyle/>
          <a:p>
            <a:fld id="{13B97C7B-DEF0-4D3A-B63C-47905CDB6817}" type="datetime1">
              <a:rPr lang="en-GB" smtClean="0"/>
              <a:t>20/07/2021</a:t>
            </a:fld>
            <a:endParaRPr lang="en-GB"/>
          </a:p>
        </p:txBody>
      </p:sp>
      <p:sp>
        <p:nvSpPr>
          <p:cNvPr id="5" name="Symbol zastępczy stopki 4">
            <a:extLst>
              <a:ext uri="{FF2B5EF4-FFF2-40B4-BE49-F238E27FC236}">
                <a16:creationId xmlns:a16="http://schemas.microsoft.com/office/drawing/2014/main" id="{9DA8AC40-00A1-4FE2-AC82-4B9D3E20BC6A}"/>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dirty="0"/>
          </a:p>
        </p:txBody>
      </p:sp>
      <p:sp>
        <p:nvSpPr>
          <p:cNvPr id="7" name="Symbol zastępczy numeru slajdu 8">
            <a:extLst>
              <a:ext uri="{FF2B5EF4-FFF2-40B4-BE49-F238E27FC236}">
                <a16:creationId xmlns:a16="http://schemas.microsoft.com/office/drawing/2014/main" id="{B8EE7625-8F46-4E69-BD3A-9D3860EAD616}"/>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
        <p:nvSpPr>
          <p:cNvPr id="9" name="Prostokąt 8">
            <a:extLst>
              <a:ext uri="{FF2B5EF4-FFF2-40B4-BE49-F238E27FC236}">
                <a16:creationId xmlns:a16="http://schemas.microsoft.com/office/drawing/2014/main" id="{78DC97CF-FFBE-4C82-9205-C9F460E173CD}"/>
              </a:ext>
            </a:extLst>
          </p:cNvPr>
          <p:cNvSpPr/>
          <p:nvPr userDrawn="1"/>
        </p:nvSpPr>
        <p:spPr>
          <a:xfrm>
            <a:off x="74893" y="63771"/>
            <a:ext cx="1438275" cy="8493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Obraz 9">
            <a:extLst>
              <a:ext uri="{FF2B5EF4-FFF2-40B4-BE49-F238E27FC236}">
                <a16:creationId xmlns:a16="http://schemas.microsoft.com/office/drawing/2014/main" id="{73FBCBC0-B72A-4C3F-8C5C-93A2C0E86D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263" y="-106102"/>
            <a:ext cx="1214438" cy="1214438"/>
          </a:xfrm>
          <a:prstGeom prst="rect">
            <a:avLst/>
          </a:prstGeom>
        </p:spPr>
      </p:pic>
    </p:spTree>
    <p:extLst>
      <p:ext uri="{BB962C8B-B14F-4D97-AF65-F5344CB8AC3E}">
        <p14:creationId xmlns:p14="http://schemas.microsoft.com/office/powerpoint/2010/main" val="245383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ytuł i zawartość">
    <p:spTree>
      <p:nvGrpSpPr>
        <p:cNvPr id="1" name=""/>
        <p:cNvGrpSpPr/>
        <p:nvPr/>
      </p:nvGrpSpPr>
      <p:grpSpPr>
        <a:xfrm>
          <a:off x="0" y="0"/>
          <a:ext cx="0" cy="0"/>
          <a:chOff x="0" y="0"/>
          <a:chExt cx="0" cy="0"/>
        </a:xfrm>
      </p:grpSpPr>
      <p:sp>
        <p:nvSpPr>
          <p:cNvPr id="11" name="Prostokąt 10">
            <a:extLst>
              <a:ext uri="{FF2B5EF4-FFF2-40B4-BE49-F238E27FC236}">
                <a16:creationId xmlns:a16="http://schemas.microsoft.com/office/drawing/2014/main" id="{148E1B95-B73D-4733-AEE7-D946ECE33C90}"/>
              </a:ext>
            </a:extLst>
          </p:cNvPr>
          <p:cNvSpPr/>
          <p:nvPr userDrawn="1"/>
        </p:nvSpPr>
        <p:spPr>
          <a:xfrm>
            <a:off x="-10759" y="-2892"/>
            <a:ext cx="1771650" cy="116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rapez 7">
            <a:extLst>
              <a:ext uri="{FF2B5EF4-FFF2-40B4-BE49-F238E27FC236}">
                <a16:creationId xmlns:a16="http://schemas.microsoft.com/office/drawing/2014/main" id="{4EA2BBA1-DF77-4D21-B5C9-7C2A2C150C87}"/>
              </a:ext>
            </a:extLst>
          </p:cNvPr>
          <p:cNvSpPr/>
          <p:nvPr userDrawn="1"/>
        </p:nvSpPr>
        <p:spPr>
          <a:xfrm rot="10800000">
            <a:off x="-10759" y="0"/>
            <a:ext cx="12202757" cy="684812"/>
          </a:xfrm>
          <a:prstGeom prst="trapezoid">
            <a:avLst>
              <a:gd name="adj" fmla="val 0"/>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ytuł 1">
            <a:extLst>
              <a:ext uri="{FF2B5EF4-FFF2-40B4-BE49-F238E27FC236}">
                <a16:creationId xmlns:a16="http://schemas.microsoft.com/office/drawing/2014/main" id="{0DD19119-DD8D-4FC7-88DB-E941283C2047}"/>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F314C2A1-6663-4AE4-804D-89A8843C6379}"/>
              </a:ext>
            </a:extLst>
          </p:cNvPr>
          <p:cNvSpPr>
            <a:spLocks noGrp="1"/>
          </p:cNvSpPr>
          <p:nvPr>
            <p:ph idx="1"/>
          </p:nvPr>
        </p:nvSpPr>
        <p:spPr/>
        <p:txBody>
          <a:bodyPr/>
          <a:lstStyle>
            <a:lvl1pPr>
              <a:buClr>
                <a:srgbClr val="4472C4"/>
              </a:buClr>
              <a:defRPr/>
            </a:lvl1pPr>
            <a:lvl2pPr>
              <a:buClr>
                <a:srgbClr val="4472C4"/>
              </a:buClr>
              <a:defRPr/>
            </a:lvl2pPr>
            <a:lvl3pPr>
              <a:buClr>
                <a:srgbClr val="4472C4"/>
              </a:buClr>
              <a:defRPr/>
            </a:lvl3pPr>
            <a:lvl4pPr>
              <a:buClr>
                <a:srgbClr val="4472C4"/>
              </a:buClr>
              <a:defRPr/>
            </a:lvl4pPr>
            <a:lvl5pPr>
              <a:buClr>
                <a:srgbClr val="4472C4"/>
              </a:buClr>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GB" dirty="0"/>
          </a:p>
        </p:txBody>
      </p:sp>
      <p:sp>
        <p:nvSpPr>
          <p:cNvPr id="4" name="Symbol zastępczy daty 3">
            <a:extLst>
              <a:ext uri="{FF2B5EF4-FFF2-40B4-BE49-F238E27FC236}">
                <a16:creationId xmlns:a16="http://schemas.microsoft.com/office/drawing/2014/main" id="{70E2F386-8110-4AA0-82F8-A2D5B45A1BB4}"/>
              </a:ext>
            </a:extLst>
          </p:cNvPr>
          <p:cNvSpPr>
            <a:spLocks noGrp="1"/>
          </p:cNvSpPr>
          <p:nvPr>
            <p:ph type="dt" sz="half" idx="10"/>
          </p:nvPr>
        </p:nvSpPr>
        <p:spPr>
          <a:xfrm>
            <a:off x="5006341" y="6360368"/>
            <a:ext cx="994409" cy="365125"/>
          </a:xfrm>
          <a:prstGeom prst="rect">
            <a:avLst/>
          </a:prstGeom>
        </p:spPr>
        <p:txBody>
          <a:bodyPr/>
          <a:lstStyle/>
          <a:p>
            <a:fld id="{8253C7A2-31ED-448B-825D-675F002D3383}" type="datetime1">
              <a:rPr lang="en-GB" smtClean="0"/>
              <a:t>20/07/2021</a:t>
            </a:fld>
            <a:endParaRPr lang="en-GB"/>
          </a:p>
        </p:txBody>
      </p:sp>
      <p:sp>
        <p:nvSpPr>
          <p:cNvPr id="5" name="Symbol zastępczy stopki 4">
            <a:extLst>
              <a:ext uri="{FF2B5EF4-FFF2-40B4-BE49-F238E27FC236}">
                <a16:creationId xmlns:a16="http://schemas.microsoft.com/office/drawing/2014/main" id="{9DA8AC40-00A1-4FE2-AC82-4B9D3E20BC6A}"/>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7" name="Symbol zastępczy numeru slajdu 8">
            <a:extLst>
              <a:ext uri="{FF2B5EF4-FFF2-40B4-BE49-F238E27FC236}">
                <a16:creationId xmlns:a16="http://schemas.microsoft.com/office/drawing/2014/main" id="{B8EE7625-8F46-4E69-BD3A-9D3860EAD616}"/>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
        <p:nvSpPr>
          <p:cNvPr id="9" name="Prostokąt 8">
            <a:extLst>
              <a:ext uri="{FF2B5EF4-FFF2-40B4-BE49-F238E27FC236}">
                <a16:creationId xmlns:a16="http://schemas.microsoft.com/office/drawing/2014/main" id="{78DC97CF-FFBE-4C82-9205-C9F460E173CD}"/>
              </a:ext>
            </a:extLst>
          </p:cNvPr>
          <p:cNvSpPr/>
          <p:nvPr userDrawn="1"/>
        </p:nvSpPr>
        <p:spPr>
          <a:xfrm>
            <a:off x="74893" y="63771"/>
            <a:ext cx="1438275" cy="8493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Obraz 9">
            <a:extLst>
              <a:ext uri="{FF2B5EF4-FFF2-40B4-BE49-F238E27FC236}">
                <a16:creationId xmlns:a16="http://schemas.microsoft.com/office/drawing/2014/main" id="{73FBCBC0-B72A-4C3F-8C5C-93A2C0E86D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263" y="-106102"/>
            <a:ext cx="1214438" cy="1214438"/>
          </a:xfrm>
          <a:prstGeom prst="rect">
            <a:avLst/>
          </a:prstGeom>
        </p:spPr>
      </p:pic>
    </p:spTree>
    <p:extLst>
      <p:ext uri="{BB962C8B-B14F-4D97-AF65-F5344CB8AC3E}">
        <p14:creationId xmlns:p14="http://schemas.microsoft.com/office/powerpoint/2010/main" val="69401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FDCA2C6-A7B7-45A5-BD20-79BB3A36CB19}"/>
              </a:ext>
            </a:extLst>
          </p:cNvPr>
          <p:cNvSpPr>
            <a:spLocks noGrp="1"/>
          </p:cNvSpPr>
          <p:nvPr>
            <p:ph type="title"/>
          </p:nvPr>
        </p:nvSpPr>
        <p:spPr>
          <a:xfrm>
            <a:off x="831850" y="1709738"/>
            <a:ext cx="10515600" cy="2852737"/>
          </a:xfrm>
        </p:spPr>
        <p:txBody>
          <a:bodyPr anchor="b"/>
          <a:lstStyle>
            <a:lvl1pPr>
              <a:defRPr sz="6000">
                <a:solidFill>
                  <a:srgbClr val="4472C4"/>
                </a:solidFill>
              </a:defRPr>
            </a:lvl1pPr>
          </a:lstStyle>
          <a:p>
            <a:r>
              <a:rPr lang="pl-PL" dirty="0"/>
              <a:t>Kliknij, aby edytować styl</a:t>
            </a:r>
            <a:endParaRPr lang="en-GB" dirty="0"/>
          </a:p>
        </p:txBody>
      </p:sp>
      <p:sp>
        <p:nvSpPr>
          <p:cNvPr id="3" name="Symbol zastępczy tekstu 2">
            <a:extLst>
              <a:ext uri="{FF2B5EF4-FFF2-40B4-BE49-F238E27FC236}">
                <a16:creationId xmlns:a16="http://schemas.microsoft.com/office/drawing/2014/main" id="{A5AF96AE-815A-479A-B4E5-E2AF947956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edytować style wzorca tekstu</a:t>
            </a:r>
          </a:p>
        </p:txBody>
      </p:sp>
      <p:sp>
        <p:nvSpPr>
          <p:cNvPr id="4" name="Symbol zastępczy daty 3">
            <a:extLst>
              <a:ext uri="{FF2B5EF4-FFF2-40B4-BE49-F238E27FC236}">
                <a16:creationId xmlns:a16="http://schemas.microsoft.com/office/drawing/2014/main" id="{BAB01751-EDAB-47E9-AE2B-06074D7D24C6}"/>
              </a:ext>
            </a:extLst>
          </p:cNvPr>
          <p:cNvSpPr>
            <a:spLocks noGrp="1"/>
          </p:cNvSpPr>
          <p:nvPr>
            <p:ph type="dt" sz="half" idx="10"/>
          </p:nvPr>
        </p:nvSpPr>
        <p:spPr>
          <a:xfrm>
            <a:off x="5006341" y="6360368"/>
            <a:ext cx="994409" cy="365125"/>
          </a:xfrm>
          <a:prstGeom prst="rect">
            <a:avLst/>
          </a:prstGeom>
        </p:spPr>
        <p:txBody>
          <a:bodyPr/>
          <a:lstStyle/>
          <a:p>
            <a:fld id="{97FB9198-6B1C-40EF-81F9-6BEBB8D44C95}" type="datetime1">
              <a:rPr lang="en-GB" smtClean="0"/>
              <a:t>20/07/2021</a:t>
            </a:fld>
            <a:endParaRPr lang="en-GB" dirty="0"/>
          </a:p>
        </p:txBody>
      </p:sp>
      <p:sp>
        <p:nvSpPr>
          <p:cNvPr id="5" name="Symbol zastępczy stopki 4">
            <a:extLst>
              <a:ext uri="{FF2B5EF4-FFF2-40B4-BE49-F238E27FC236}">
                <a16:creationId xmlns:a16="http://schemas.microsoft.com/office/drawing/2014/main" id="{F795606A-5E4D-4714-9BA8-28BA776A31E7}"/>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7" name="Symbol zastępczy numeru slajdu 8">
            <a:extLst>
              <a:ext uri="{FF2B5EF4-FFF2-40B4-BE49-F238E27FC236}">
                <a16:creationId xmlns:a16="http://schemas.microsoft.com/office/drawing/2014/main" id="{6F327F07-F2DC-47CE-BAAA-BC6D20573D43}"/>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3062175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EF14AE-4E6B-49BA-B41E-75F1D184E72A}"/>
              </a:ext>
            </a:extLst>
          </p:cNvPr>
          <p:cNvSpPr>
            <a:spLocks noGrp="1"/>
          </p:cNvSpPr>
          <p:nvPr>
            <p:ph type="title"/>
          </p:nvPr>
        </p:nvSpPr>
        <p:spPr/>
        <p:txBody>
          <a:bodyPr/>
          <a:lstStyle/>
          <a:p>
            <a:r>
              <a:rPr lang="pl-PL"/>
              <a:t>Kliknij, aby edytować styl</a:t>
            </a:r>
            <a:endParaRPr lang="en-GB"/>
          </a:p>
        </p:txBody>
      </p:sp>
      <p:sp>
        <p:nvSpPr>
          <p:cNvPr id="3" name="Symbol zastępczy zawartości 2">
            <a:extLst>
              <a:ext uri="{FF2B5EF4-FFF2-40B4-BE49-F238E27FC236}">
                <a16:creationId xmlns:a16="http://schemas.microsoft.com/office/drawing/2014/main" id="{80C9FDBD-0BD2-47F6-89C4-C606A142A686}"/>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zawartości 3">
            <a:extLst>
              <a:ext uri="{FF2B5EF4-FFF2-40B4-BE49-F238E27FC236}">
                <a16:creationId xmlns:a16="http://schemas.microsoft.com/office/drawing/2014/main" id="{4A8B9AB3-BDB0-452B-A579-9C65473C9818}"/>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daty 4">
            <a:extLst>
              <a:ext uri="{FF2B5EF4-FFF2-40B4-BE49-F238E27FC236}">
                <a16:creationId xmlns:a16="http://schemas.microsoft.com/office/drawing/2014/main" id="{5651CE32-A41B-4B3E-997F-0715BDA29C99}"/>
              </a:ext>
            </a:extLst>
          </p:cNvPr>
          <p:cNvSpPr>
            <a:spLocks noGrp="1"/>
          </p:cNvSpPr>
          <p:nvPr>
            <p:ph type="dt" sz="half" idx="10"/>
          </p:nvPr>
        </p:nvSpPr>
        <p:spPr>
          <a:xfrm>
            <a:off x="5006341" y="6360368"/>
            <a:ext cx="994409" cy="365125"/>
          </a:xfrm>
          <a:prstGeom prst="rect">
            <a:avLst/>
          </a:prstGeom>
        </p:spPr>
        <p:txBody>
          <a:bodyPr/>
          <a:lstStyle/>
          <a:p>
            <a:fld id="{B7CB7CBB-51A9-479A-934A-5F8D4E0DD85C}" type="datetime1">
              <a:rPr lang="en-GB" smtClean="0"/>
              <a:t>20/07/2021</a:t>
            </a:fld>
            <a:endParaRPr lang="en-GB"/>
          </a:p>
        </p:txBody>
      </p:sp>
      <p:sp>
        <p:nvSpPr>
          <p:cNvPr id="6" name="Symbol zastępczy stopki 5">
            <a:extLst>
              <a:ext uri="{FF2B5EF4-FFF2-40B4-BE49-F238E27FC236}">
                <a16:creationId xmlns:a16="http://schemas.microsoft.com/office/drawing/2014/main" id="{47AEAA75-F921-4DF2-9E3B-A52542D6BA4F}"/>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8" name="Symbol zastępczy numeru slajdu 8">
            <a:extLst>
              <a:ext uri="{FF2B5EF4-FFF2-40B4-BE49-F238E27FC236}">
                <a16:creationId xmlns:a16="http://schemas.microsoft.com/office/drawing/2014/main" id="{BF555895-60E7-4EE8-A089-9963BB5DD4A8}"/>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344056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BC226F-FC45-46F9-BCC2-F591024C748A}"/>
              </a:ext>
            </a:extLst>
          </p:cNvPr>
          <p:cNvSpPr>
            <a:spLocks noGrp="1"/>
          </p:cNvSpPr>
          <p:nvPr>
            <p:ph type="title"/>
          </p:nvPr>
        </p:nvSpPr>
        <p:spPr>
          <a:xfrm>
            <a:off x="839788" y="962025"/>
            <a:ext cx="10515600" cy="728663"/>
          </a:xfrm>
        </p:spPr>
        <p:txBody>
          <a:bodyPr/>
          <a:lstStyle>
            <a:lvl1pPr>
              <a:defRPr>
                <a:solidFill>
                  <a:srgbClr val="94C11F"/>
                </a:solidFill>
                <a:effectLst/>
              </a:defRPr>
            </a:lvl1pPr>
          </a:lstStyle>
          <a:p>
            <a:r>
              <a:rPr lang="pl-PL" dirty="0"/>
              <a:t>Kliknij, aby edytować styl</a:t>
            </a:r>
            <a:endParaRPr lang="en-GB" dirty="0"/>
          </a:p>
        </p:txBody>
      </p:sp>
      <p:sp>
        <p:nvSpPr>
          <p:cNvPr id="3" name="Symbol zastępczy tekstu 2">
            <a:extLst>
              <a:ext uri="{FF2B5EF4-FFF2-40B4-BE49-F238E27FC236}">
                <a16:creationId xmlns:a16="http://schemas.microsoft.com/office/drawing/2014/main" id="{E26E1C55-F68D-44E9-873D-4F643C068C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B1ECE91-ADAE-4531-BB98-F272BE21E7B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5" name="Symbol zastępczy tekstu 4">
            <a:extLst>
              <a:ext uri="{FF2B5EF4-FFF2-40B4-BE49-F238E27FC236}">
                <a16:creationId xmlns:a16="http://schemas.microsoft.com/office/drawing/2014/main" id="{8DFD365F-4696-4699-B9F3-FED4AA33E1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0CA2620-FD2A-4742-A693-48B626E8CBDC}"/>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7" name="Symbol zastępczy daty 6">
            <a:extLst>
              <a:ext uri="{FF2B5EF4-FFF2-40B4-BE49-F238E27FC236}">
                <a16:creationId xmlns:a16="http://schemas.microsoft.com/office/drawing/2014/main" id="{B9ABBE50-F494-4F5C-AD0A-C3857931B2AE}"/>
              </a:ext>
            </a:extLst>
          </p:cNvPr>
          <p:cNvSpPr>
            <a:spLocks noGrp="1"/>
          </p:cNvSpPr>
          <p:nvPr>
            <p:ph type="dt" sz="half" idx="10"/>
          </p:nvPr>
        </p:nvSpPr>
        <p:spPr>
          <a:xfrm>
            <a:off x="5006341" y="6360368"/>
            <a:ext cx="994409" cy="365125"/>
          </a:xfrm>
          <a:prstGeom prst="rect">
            <a:avLst/>
          </a:prstGeom>
        </p:spPr>
        <p:txBody>
          <a:bodyPr/>
          <a:lstStyle/>
          <a:p>
            <a:fld id="{7901EF63-6166-46AB-B63E-2A18453264DA}" type="datetime1">
              <a:rPr lang="en-GB" smtClean="0"/>
              <a:t>20/07/2021</a:t>
            </a:fld>
            <a:endParaRPr lang="en-GB"/>
          </a:p>
        </p:txBody>
      </p:sp>
      <p:sp>
        <p:nvSpPr>
          <p:cNvPr id="8" name="Symbol zastępczy stopki 7">
            <a:extLst>
              <a:ext uri="{FF2B5EF4-FFF2-40B4-BE49-F238E27FC236}">
                <a16:creationId xmlns:a16="http://schemas.microsoft.com/office/drawing/2014/main" id="{863F1D4F-9CEB-40F9-95C5-22EF6247144D}"/>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9" name="Symbol zastępczy numeru slajdu 8">
            <a:extLst>
              <a:ext uri="{FF2B5EF4-FFF2-40B4-BE49-F238E27FC236}">
                <a16:creationId xmlns:a16="http://schemas.microsoft.com/office/drawing/2014/main" id="{ED6F155D-0FFB-4968-A3A4-89C409157E67}"/>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4294064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6B326B-B6D5-4037-A8FF-745E819606E2}"/>
              </a:ext>
            </a:extLst>
          </p:cNvPr>
          <p:cNvSpPr>
            <a:spLocks noGrp="1"/>
          </p:cNvSpPr>
          <p:nvPr>
            <p:ph type="title"/>
          </p:nvPr>
        </p:nvSpPr>
        <p:spPr/>
        <p:txBody>
          <a:bodyPr/>
          <a:lstStyle/>
          <a:p>
            <a:r>
              <a:rPr lang="pl-PL"/>
              <a:t>Kliknij, aby edytować styl</a:t>
            </a:r>
            <a:endParaRPr lang="en-GB"/>
          </a:p>
        </p:txBody>
      </p:sp>
      <p:sp>
        <p:nvSpPr>
          <p:cNvPr id="3" name="Symbol zastępczy daty 2">
            <a:extLst>
              <a:ext uri="{FF2B5EF4-FFF2-40B4-BE49-F238E27FC236}">
                <a16:creationId xmlns:a16="http://schemas.microsoft.com/office/drawing/2014/main" id="{237F04FC-A865-4E31-844C-C6809C43A61B}"/>
              </a:ext>
            </a:extLst>
          </p:cNvPr>
          <p:cNvSpPr>
            <a:spLocks noGrp="1"/>
          </p:cNvSpPr>
          <p:nvPr>
            <p:ph type="dt" sz="half" idx="10"/>
          </p:nvPr>
        </p:nvSpPr>
        <p:spPr>
          <a:xfrm>
            <a:off x="5006341" y="6360368"/>
            <a:ext cx="994409" cy="365125"/>
          </a:xfrm>
          <a:prstGeom prst="rect">
            <a:avLst/>
          </a:prstGeom>
        </p:spPr>
        <p:txBody>
          <a:bodyPr/>
          <a:lstStyle/>
          <a:p>
            <a:fld id="{6F0662F3-6C86-4487-B744-CCF80B917D7D}" type="datetime1">
              <a:rPr lang="en-GB" smtClean="0"/>
              <a:t>20/07/2021</a:t>
            </a:fld>
            <a:endParaRPr lang="en-GB"/>
          </a:p>
        </p:txBody>
      </p:sp>
      <p:sp>
        <p:nvSpPr>
          <p:cNvPr id="4" name="Symbol zastępczy stopki 3">
            <a:extLst>
              <a:ext uri="{FF2B5EF4-FFF2-40B4-BE49-F238E27FC236}">
                <a16:creationId xmlns:a16="http://schemas.microsoft.com/office/drawing/2014/main" id="{FB2D878B-BC1C-4AEF-B51C-1EED146E4F88}"/>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6" name="Symbol zastępczy numeru slajdu 8">
            <a:extLst>
              <a:ext uri="{FF2B5EF4-FFF2-40B4-BE49-F238E27FC236}">
                <a16:creationId xmlns:a16="http://schemas.microsoft.com/office/drawing/2014/main" id="{384155E7-6D85-47F8-8D22-39711DEFB16B}"/>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36538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65A0054-832F-48B3-9BDA-3F13956AF9AE}"/>
              </a:ext>
            </a:extLst>
          </p:cNvPr>
          <p:cNvSpPr>
            <a:spLocks noGrp="1"/>
          </p:cNvSpPr>
          <p:nvPr>
            <p:ph type="dt" sz="half" idx="10"/>
          </p:nvPr>
        </p:nvSpPr>
        <p:spPr>
          <a:xfrm>
            <a:off x="5006341" y="6360368"/>
            <a:ext cx="994409" cy="365125"/>
          </a:xfrm>
          <a:prstGeom prst="rect">
            <a:avLst/>
          </a:prstGeom>
        </p:spPr>
        <p:txBody>
          <a:bodyPr/>
          <a:lstStyle/>
          <a:p>
            <a:fld id="{6C277D0F-CADC-4A1D-B464-C09D57A84528}" type="datetime1">
              <a:rPr lang="en-GB" smtClean="0"/>
              <a:t>20/07/2021</a:t>
            </a:fld>
            <a:endParaRPr lang="en-GB" dirty="0"/>
          </a:p>
        </p:txBody>
      </p:sp>
      <p:sp>
        <p:nvSpPr>
          <p:cNvPr id="3" name="Symbol zastępczy stopki 2">
            <a:extLst>
              <a:ext uri="{FF2B5EF4-FFF2-40B4-BE49-F238E27FC236}">
                <a16:creationId xmlns:a16="http://schemas.microsoft.com/office/drawing/2014/main" id="{37DA464C-F0FE-4A0F-9621-70D726B51F16}"/>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5" name="Symbol zastępczy numeru slajdu 8">
            <a:extLst>
              <a:ext uri="{FF2B5EF4-FFF2-40B4-BE49-F238E27FC236}">
                <a16:creationId xmlns:a16="http://schemas.microsoft.com/office/drawing/2014/main" id="{0DA06F29-DDD1-4F9E-9E19-013F4698784B}"/>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2239545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6753116-03E1-4B81-A48D-40CCFE09B636}"/>
              </a:ext>
            </a:extLst>
          </p:cNvPr>
          <p:cNvSpPr>
            <a:spLocks noGrp="1"/>
          </p:cNvSpPr>
          <p:nvPr>
            <p:ph type="title"/>
          </p:nvPr>
        </p:nvSpPr>
        <p:spPr>
          <a:xfrm>
            <a:off x="839788" y="457200"/>
            <a:ext cx="3932237" cy="1600200"/>
          </a:xfrm>
        </p:spPr>
        <p:txBody>
          <a:bodyPr anchor="b"/>
          <a:lstStyle>
            <a:lvl1pPr>
              <a:defRPr sz="3200">
                <a:solidFill>
                  <a:srgbClr val="4472C4"/>
                </a:solidFill>
                <a:effectLst/>
              </a:defRPr>
            </a:lvl1pPr>
          </a:lstStyle>
          <a:p>
            <a:r>
              <a:rPr lang="pl-PL" dirty="0"/>
              <a:t>Kliknij, aby edytować styl</a:t>
            </a:r>
            <a:endParaRPr lang="en-GB" dirty="0"/>
          </a:p>
        </p:txBody>
      </p:sp>
      <p:sp>
        <p:nvSpPr>
          <p:cNvPr id="3" name="Symbol zastępczy zawartości 2">
            <a:extLst>
              <a:ext uri="{FF2B5EF4-FFF2-40B4-BE49-F238E27FC236}">
                <a16:creationId xmlns:a16="http://schemas.microsoft.com/office/drawing/2014/main" id="{85BFC715-57B9-4281-9FDD-BC19D4DE99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GB"/>
          </a:p>
        </p:txBody>
      </p:sp>
      <p:sp>
        <p:nvSpPr>
          <p:cNvPr id="4" name="Symbol zastępczy tekstu 3">
            <a:extLst>
              <a:ext uri="{FF2B5EF4-FFF2-40B4-BE49-F238E27FC236}">
                <a16:creationId xmlns:a16="http://schemas.microsoft.com/office/drawing/2014/main" id="{2A5B2EC5-6EB7-4771-B94C-27A19B80CF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71723FD-A559-4E15-B7A3-91C6EA08F493}"/>
              </a:ext>
            </a:extLst>
          </p:cNvPr>
          <p:cNvSpPr>
            <a:spLocks noGrp="1"/>
          </p:cNvSpPr>
          <p:nvPr>
            <p:ph type="dt" sz="half" idx="10"/>
          </p:nvPr>
        </p:nvSpPr>
        <p:spPr>
          <a:xfrm>
            <a:off x="5006341" y="6360368"/>
            <a:ext cx="994409" cy="365125"/>
          </a:xfrm>
          <a:prstGeom prst="rect">
            <a:avLst/>
          </a:prstGeom>
        </p:spPr>
        <p:txBody>
          <a:bodyPr/>
          <a:lstStyle/>
          <a:p>
            <a:fld id="{BAD0F69F-EB28-4203-938C-1F2067FBB20F}" type="datetime1">
              <a:rPr lang="en-GB" smtClean="0"/>
              <a:t>20/07/2021</a:t>
            </a:fld>
            <a:endParaRPr lang="en-GB"/>
          </a:p>
        </p:txBody>
      </p:sp>
      <p:sp>
        <p:nvSpPr>
          <p:cNvPr id="6" name="Symbol zastępczy stopki 5">
            <a:extLst>
              <a:ext uri="{FF2B5EF4-FFF2-40B4-BE49-F238E27FC236}">
                <a16:creationId xmlns:a16="http://schemas.microsoft.com/office/drawing/2014/main" id="{F91BD5A2-6B69-46BC-9CEF-3B3CB5379386}"/>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8" name="Symbol zastępczy numeru slajdu 8">
            <a:extLst>
              <a:ext uri="{FF2B5EF4-FFF2-40B4-BE49-F238E27FC236}">
                <a16:creationId xmlns:a16="http://schemas.microsoft.com/office/drawing/2014/main" id="{36D6279B-9A61-47F1-BAE8-9EFB7EE2B178}"/>
              </a:ext>
            </a:extLst>
          </p:cNvPr>
          <p:cNvSpPr>
            <a:spLocks noGrp="1"/>
          </p:cNvSpPr>
          <p:nvPr>
            <p:ph type="sldNum" sz="quarter" idx="12"/>
          </p:nvPr>
        </p:nvSpPr>
        <p:spPr>
          <a:xfrm>
            <a:off x="11353799" y="6356349"/>
            <a:ext cx="714375" cy="365125"/>
          </a:xfrm>
          <a:prstGeom prst="rect">
            <a:avLst/>
          </a:prstGeom>
        </p:spPr>
        <p:txBody>
          <a:bodyPr/>
          <a:lstStyle>
            <a:lvl1pPr algn="ctr">
              <a:defRPr>
                <a:solidFill>
                  <a:srgbClr val="333739"/>
                </a:solidFill>
              </a:defRPr>
            </a:lvl1pPr>
          </a:lstStyle>
          <a:p>
            <a:fld id="{B73CF462-D7FB-4A1E-A03F-35F5B15A6D3E}" type="slidenum">
              <a:rPr lang="en-GB" smtClean="0"/>
              <a:pPr/>
              <a:t>‹#›</a:t>
            </a:fld>
            <a:endParaRPr lang="en-GB" dirty="0"/>
          </a:p>
        </p:txBody>
      </p:sp>
    </p:spTree>
    <p:extLst>
      <p:ext uri="{BB962C8B-B14F-4D97-AF65-F5344CB8AC3E}">
        <p14:creationId xmlns:p14="http://schemas.microsoft.com/office/powerpoint/2010/main" val="4245238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ymbol zastępczy daty 3">
            <a:extLst>
              <a:ext uri="{FF2B5EF4-FFF2-40B4-BE49-F238E27FC236}">
                <a16:creationId xmlns:a16="http://schemas.microsoft.com/office/drawing/2014/main" id="{87074A93-1BF9-44F1-A089-F40C0A5CD492}"/>
              </a:ext>
            </a:extLst>
          </p:cNvPr>
          <p:cNvSpPr>
            <a:spLocks noGrp="1"/>
          </p:cNvSpPr>
          <p:nvPr>
            <p:ph type="dt" sz="half" idx="2"/>
          </p:nvPr>
        </p:nvSpPr>
        <p:spPr>
          <a:xfrm>
            <a:off x="5006341" y="6360368"/>
            <a:ext cx="99440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9042A-50CE-4177-921F-13AD079DE6CF}" type="datetime1">
              <a:rPr lang="en-GB" smtClean="0"/>
              <a:t>20/07/2021</a:t>
            </a:fld>
            <a:endParaRPr lang="en-GB" dirty="0"/>
          </a:p>
        </p:txBody>
      </p:sp>
      <p:sp>
        <p:nvSpPr>
          <p:cNvPr id="5" name="Symbol zastępczy stopki 4">
            <a:extLst>
              <a:ext uri="{FF2B5EF4-FFF2-40B4-BE49-F238E27FC236}">
                <a16:creationId xmlns:a16="http://schemas.microsoft.com/office/drawing/2014/main" id="{8796B71B-1A7B-4010-A65F-C28549DC9C5D}"/>
              </a:ext>
            </a:extLst>
          </p:cNvPr>
          <p:cNvSpPr>
            <a:spLocks noGrp="1"/>
          </p:cNvSpPr>
          <p:nvPr>
            <p:ph type="ftr" sz="quarter" idx="3"/>
          </p:nvPr>
        </p:nvSpPr>
        <p:spPr>
          <a:xfrm>
            <a:off x="6000751" y="6356349"/>
            <a:ext cx="5277892" cy="365125"/>
          </a:xfrm>
          <a:prstGeom prst="rect">
            <a:avLst/>
          </a:prstGeom>
        </p:spPr>
        <p:txBody>
          <a:bodyPr vert="horz" lIns="91440" tIns="45720" rIns="91440" bIns="45720" rtlCol="0" anchor="ctr"/>
          <a:lstStyle>
            <a:lvl1pPr algn="l">
              <a:defRPr sz="1200">
                <a:solidFill>
                  <a:srgbClr val="6F6F6F"/>
                </a:solidFill>
              </a:defRPr>
            </a:lvl1pPr>
          </a:lstStyle>
          <a:p>
            <a:r>
              <a:rPr lang="en-US" b="1">
                <a:cs typeface="Arial" panose="020B0604020202020204" pitchFamily="34" charset="0"/>
              </a:rPr>
              <a:t>Untapping the potential of locally available secondary raw materials for a more sustainable urban construction sector trough a circular economy business model</a:t>
            </a:r>
            <a:endParaRPr lang="pl-PL" b="1" dirty="0">
              <a:cs typeface="Arial" panose="020B0604020202020204" pitchFamily="34" charset="0"/>
            </a:endParaRPr>
          </a:p>
        </p:txBody>
      </p:sp>
      <p:sp>
        <p:nvSpPr>
          <p:cNvPr id="7" name="Symbol zastępczy numeru slajdu 8">
            <a:extLst>
              <a:ext uri="{FF2B5EF4-FFF2-40B4-BE49-F238E27FC236}">
                <a16:creationId xmlns:a16="http://schemas.microsoft.com/office/drawing/2014/main" id="{89665925-6969-491D-9FC5-88EF26432FB2}"/>
              </a:ext>
            </a:extLst>
          </p:cNvPr>
          <p:cNvSpPr>
            <a:spLocks noGrp="1"/>
          </p:cNvSpPr>
          <p:nvPr>
            <p:ph type="sldNum" sz="quarter" idx="4"/>
          </p:nvPr>
        </p:nvSpPr>
        <p:spPr>
          <a:xfrm>
            <a:off x="11353799" y="6356349"/>
            <a:ext cx="714375" cy="365125"/>
          </a:xfrm>
          <a:prstGeom prst="rect">
            <a:avLst/>
          </a:prstGeom>
        </p:spPr>
        <p:txBody>
          <a:bodyPr/>
          <a:lstStyle>
            <a:lvl1pPr algn="ctr">
              <a:defRPr sz="1200">
                <a:solidFill>
                  <a:srgbClr val="333739"/>
                </a:solidFill>
              </a:defRPr>
            </a:lvl1pPr>
          </a:lstStyle>
          <a:p>
            <a:fld id="{B73CF462-D7FB-4A1E-A03F-35F5B15A6D3E}" type="slidenum">
              <a:rPr lang="en-GB" smtClean="0"/>
              <a:pPr/>
              <a:t>‹#›</a:t>
            </a:fld>
            <a:endParaRPr lang="en-GB" dirty="0"/>
          </a:p>
        </p:txBody>
      </p:sp>
      <p:sp>
        <p:nvSpPr>
          <p:cNvPr id="8" name="Rectangle 1">
            <a:extLst>
              <a:ext uri="{FF2B5EF4-FFF2-40B4-BE49-F238E27FC236}">
                <a16:creationId xmlns:a16="http://schemas.microsoft.com/office/drawing/2014/main" id="{B56960F7-92B5-41F5-8203-B1E2BE6F0F7C}"/>
              </a:ext>
            </a:extLst>
          </p:cNvPr>
          <p:cNvSpPr>
            <a:spLocks noChangeArrowheads="1"/>
          </p:cNvSpPr>
          <p:nvPr userDrawn="1"/>
        </p:nvSpPr>
        <p:spPr bwMode="auto">
          <a:xfrm>
            <a:off x="763044" y="6358607"/>
            <a:ext cx="4168140" cy="34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71323" tIns="35662" rIns="71323" bIns="35662" numCol="1" anchor="ctr" anchorCtr="0" compatLnSpc="1">
            <a:prstTxWarp prst="textNoShape">
              <a:avLst/>
            </a:prstTxWarp>
            <a:spAutoFit/>
          </a:bodyPr>
          <a:lstStyle/>
          <a:p>
            <a:pPr marL="0" marR="0" lvl="0" indent="0" algn="just" defTabSz="713232" rtl="0" eaLnBrk="0" fontAlgn="base" latinLnBrk="0" hangingPunct="0">
              <a:lnSpc>
                <a:spcPct val="100000"/>
              </a:lnSpc>
              <a:spcBef>
                <a:spcPct val="0"/>
              </a:spcBef>
              <a:spcAft>
                <a:spcPct val="0"/>
              </a:spcAft>
              <a:buClrTx/>
              <a:buSzTx/>
              <a:buFontTx/>
              <a:buNone/>
              <a:tabLst/>
            </a:pPr>
            <a:r>
              <a:rPr kumimoji="0" lang="en-GB" altLang="it-IT" sz="900" b="0" i="0" u="none" strike="noStrike" cap="none" normalizeH="0" baseline="0" dirty="0">
                <a:ln>
                  <a:noFill/>
                </a:ln>
                <a:solidFill>
                  <a:srgbClr val="6F6F6F"/>
                </a:solidFill>
                <a:effectLst/>
                <a:latin typeface="Arial" charset="0"/>
              </a:rPr>
              <a:t>This project has received funding from the </a:t>
            </a:r>
            <a:r>
              <a:rPr kumimoji="0" lang="en-GB" altLang="it-IT" sz="900" b="1" i="0" u="none" strike="noStrike" cap="none" normalizeH="0" baseline="0" dirty="0">
                <a:ln>
                  <a:noFill/>
                </a:ln>
                <a:solidFill>
                  <a:srgbClr val="6F6F6F"/>
                </a:solidFill>
                <a:effectLst/>
                <a:latin typeface="Arial" charset="0"/>
              </a:rPr>
              <a:t>European Union’s Horizon 2020 research and innovation Programme under grant agreement N° 776751</a:t>
            </a:r>
            <a:endParaRPr kumimoji="0" lang="en-GB" altLang="it-IT" sz="900" b="0" i="0" u="none" strike="noStrike" cap="none" normalizeH="0" baseline="0" dirty="0">
              <a:ln>
                <a:noFill/>
              </a:ln>
              <a:solidFill>
                <a:srgbClr val="6F6F6F"/>
              </a:solidFill>
              <a:effectLst/>
              <a:latin typeface="Arial" charset="0"/>
            </a:endParaRPr>
          </a:p>
        </p:txBody>
      </p:sp>
      <p:pic>
        <p:nvPicPr>
          <p:cNvPr id="9" name="Picture 2" descr="https://www.paperchain.eu/media/2017/09/Europe-flag.png">
            <a:extLst>
              <a:ext uri="{FF2B5EF4-FFF2-40B4-BE49-F238E27FC236}">
                <a16:creationId xmlns:a16="http://schemas.microsoft.com/office/drawing/2014/main" id="{0CA346ED-8829-481D-A8D3-FC4965CBB56B}"/>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7580" y="6317931"/>
            <a:ext cx="685462" cy="450000"/>
          </a:xfrm>
          <a:prstGeom prst="rect">
            <a:avLst/>
          </a:prstGeom>
          <a:noFill/>
          <a:extLst>
            <a:ext uri="{909E8E84-426E-40DD-AFC4-6F175D3DCCD1}">
              <a14:hiddenFill xmlns:a14="http://schemas.microsoft.com/office/drawing/2010/main">
                <a:solidFill>
                  <a:srgbClr val="FFFFFF"/>
                </a:solidFill>
              </a14:hiddenFill>
            </a:ext>
          </a:extLst>
        </p:spPr>
      </p:pic>
      <p:sp>
        <p:nvSpPr>
          <p:cNvPr id="10" name="Trapez 9">
            <a:extLst>
              <a:ext uri="{FF2B5EF4-FFF2-40B4-BE49-F238E27FC236}">
                <a16:creationId xmlns:a16="http://schemas.microsoft.com/office/drawing/2014/main" id="{A9839C6B-C58A-4809-B9C7-C8B3FBC520EF}"/>
              </a:ext>
            </a:extLst>
          </p:cNvPr>
          <p:cNvSpPr/>
          <p:nvPr userDrawn="1"/>
        </p:nvSpPr>
        <p:spPr>
          <a:xfrm rot="10800000">
            <a:off x="-19053" y="6202090"/>
            <a:ext cx="12202757" cy="45719"/>
          </a:xfrm>
          <a:prstGeom prst="trapezoid">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apez 10">
            <a:extLst>
              <a:ext uri="{FF2B5EF4-FFF2-40B4-BE49-F238E27FC236}">
                <a16:creationId xmlns:a16="http://schemas.microsoft.com/office/drawing/2014/main" id="{29996216-BC53-4180-B2F2-76CF8AB632A1}"/>
              </a:ext>
            </a:extLst>
          </p:cNvPr>
          <p:cNvSpPr/>
          <p:nvPr userDrawn="1"/>
        </p:nvSpPr>
        <p:spPr>
          <a:xfrm rot="10800000">
            <a:off x="-10759" y="0"/>
            <a:ext cx="12202757" cy="684812"/>
          </a:xfrm>
          <a:prstGeom prst="trapezoid">
            <a:avLst>
              <a:gd name="adj" fmla="val 0"/>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upa 11">
            <a:extLst>
              <a:ext uri="{FF2B5EF4-FFF2-40B4-BE49-F238E27FC236}">
                <a16:creationId xmlns:a16="http://schemas.microsoft.com/office/drawing/2014/main" id="{5E015396-2A80-4548-A0CA-571B69D58359}"/>
              </a:ext>
            </a:extLst>
          </p:cNvPr>
          <p:cNvGrpSpPr/>
          <p:nvPr userDrawn="1"/>
        </p:nvGrpSpPr>
        <p:grpSpPr>
          <a:xfrm>
            <a:off x="77580" y="-90499"/>
            <a:ext cx="1438275" cy="1214438"/>
            <a:chOff x="171450" y="211127"/>
            <a:chExt cx="1438275" cy="1214438"/>
          </a:xfrm>
        </p:grpSpPr>
        <p:sp>
          <p:nvSpPr>
            <p:cNvPr id="13" name="Prostokąt 12">
              <a:extLst>
                <a:ext uri="{FF2B5EF4-FFF2-40B4-BE49-F238E27FC236}">
                  <a16:creationId xmlns:a16="http://schemas.microsoft.com/office/drawing/2014/main" id="{D5736935-A824-47BE-8EAC-2BF66A73E62A}"/>
                </a:ext>
              </a:extLst>
            </p:cNvPr>
            <p:cNvSpPr/>
            <p:nvPr/>
          </p:nvSpPr>
          <p:spPr>
            <a:xfrm>
              <a:off x="171450" y="381000"/>
              <a:ext cx="1438275" cy="8493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Obraz 13">
              <a:extLst>
                <a:ext uri="{FF2B5EF4-FFF2-40B4-BE49-F238E27FC236}">
                  <a16:creationId xmlns:a16="http://schemas.microsoft.com/office/drawing/2014/main" id="{62A2E05E-350B-4FE2-AC0B-54A2BE9115A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2820" y="211127"/>
              <a:ext cx="1214438" cy="1214438"/>
            </a:xfrm>
            <a:prstGeom prst="rect">
              <a:avLst/>
            </a:prstGeom>
          </p:spPr>
        </p:pic>
      </p:grpSp>
      <p:sp>
        <p:nvSpPr>
          <p:cNvPr id="2" name="Symbol zastępczy tytułu 1">
            <a:extLst>
              <a:ext uri="{FF2B5EF4-FFF2-40B4-BE49-F238E27FC236}">
                <a16:creationId xmlns:a16="http://schemas.microsoft.com/office/drawing/2014/main" id="{04A0C0A4-360D-483B-A47C-D5081E60F182}"/>
              </a:ext>
            </a:extLst>
          </p:cNvPr>
          <p:cNvSpPr>
            <a:spLocks noGrp="1"/>
          </p:cNvSpPr>
          <p:nvPr>
            <p:ph type="title"/>
          </p:nvPr>
        </p:nvSpPr>
        <p:spPr>
          <a:xfrm>
            <a:off x="1598820" y="36786"/>
            <a:ext cx="10515600" cy="644252"/>
          </a:xfrm>
          <a:prstGeom prst="rect">
            <a:avLst/>
          </a:prstGeom>
        </p:spPr>
        <p:txBody>
          <a:bodyPr vert="horz" lIns="91440" tIns="45720" rIns="91440" bIns="45720" rtlCol="0" anchor="ctr">
            <a:normAutofit/>
          </a:bodyPr>
          <a:lstStyle/>
          <a:p>
            <a:r>
              <a:rPr lang="pl-PL" dirty="0"/>
              <a:t>Kliknij, aby edytować styl</a:t>
            </a:r>
            <a:endParaRPr lang="en-GB" dirty="0"/>
          </a:p>
        </p:txBody>
      </p:sp>
      <p:sp>
        <p:nvSpPr>
          <p:cNvPr id="3" name="Symbol zastępczy tekstu 2">
            <a:extLst>
              <a:ext uri="{FF2B5EF4-FFF2-40B4-BE49-F238E27FC236}">
                <a16:creationId xmlns:a16="http://schemas.microsoft.com/office/drawing/2014/main" id="{89CC2219-109E-4584-AB96-6F637029A684}"/>
              </a:ext>
            </a:extLst>
          </p:cNvPr>
          <p:cNvSpPr>
            <a:spLocks noGrp="1"/>
          </p:cNvSpPr>
          <p:nvPr>
            <p:ph type="body" idx="1"/>
          </p:nvPr>
        </p:nvSpPr>
        <p:spPr>
          <a:xfrm>
            <a:off x="763042" y="1407851"/>
            <a:ext cx="10515600" cy="4351338"/>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endParaRPr lang="en-GB" dirty="0"/>
          </a:p>
        </p:txBody>
      </p:sp>
    </p:spTree>
    <p:extLst>
      <p:ext uri="{BB962C8B-B14F-4D97-AF65-F5344CB8AC3E}">
        <p14:creationId xmlns:p14="http://schemas.microsoft.com/office/powerpoint/2010/main" val="2487026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dt="0"/>
  <p:txStyles>
    <p:titleStyle>
      <a:lvl1pPr algn="l" defTabSz="914400" rtl="0" eaLnBrk="1" latinLnBrk="0" hangingPunct="1">
        <a:lnSpc>
          <a:spcPct val="90000"/>
        </a:lnSpc>
        <a:spcBef>
          <a:spcPct val="0"/>
        </a:spcBef>
        <a:buNone/>
        <a:defRPr sz="3200" b="1" kern="1200">
          <a:solidFill>
            <a:schemeClr val="bg1"/>
          </a:solidFill>
          <a:effectLst>
            <a:outerShdw blurRad="38100" dist="38100" dir="2700000" algn="tl">
              <a:srgbClr val="000000">
                <a:alpha val="43137"/>
              </a:srgbClr>
            </a:outerShdw>
          </a:effectLst>
          <a:latin typeface="+mn-lt"/>
          <a:ea typeface="+mj-ea"/>
          <a:cs typeface="+mj-cs"/>
        </a:defRPr>
      </a:lvl1pPr>
    </p:titleStyle>
    <p:bodyStyle>
      <a:lvl1pPr marL="228600" indent="-228600" algn="l" defTabSz="914400" rtl="0" eaLnBrk="1" latinLnBrk="0" hangingPunct="1">
        <a:lnSpc>
          <a:spcPct val="90000"/>
        </a:lnSpc>
        <a:spcBef>
          <a:spcPts val="1000"/>
        </a:spcBef>
        <a:buClr>
          <a:srgbClr val="4472C4"/>
        </a:buClr>
        <a:buFont typeface="Arial" panose="020B0604020202020204" pitchFamily="34" charset="0"/>
        <a:buChar char="•"/>
        <a:defRPr sz="2800" kern="1200">
          <a:solidFill>
            <a:srgbClr val="333739"/>
          </a:solidFill>
          <a:latin typeface="+mn-lt"/>
          <a:ea typeface="+mn-ea"/>
          <a:cs typeface="+mn-cs"/>
        </a:defRPr>
      </a:lvl1pPr>
      <a:lvl2pPr marL="685800" indent="-228600" algn="l" defTabSz="914400" rtl="0" eaLnBrk="1" latinLnBrk="0" hangingPunct="1">
        <a:lnSpc>
          <a:spcPct val="90000"/>
        </a:lnSpc>
        <a:spcBef>
          <a:spcPts val="500"/>
        </a:spcBef>
        <a:buClr>
          <a:srgbClr val="4472C4"/>
        </a:buClr>
        <a:buFont typeface="Arial" panose="020B0604020202020204" pitchFamily="34" charset="0"/>
        <a:buChar char="•"/>
        <a:defRPr sz="2400" kern="1200">
          <a:solidFill>
            <a:srgbClr val="333739"/>
          </a:solidFill>
          <a:latin typeface="+mn-lt"/>
          <a:ea typeface="+mn-ea"/>
          <a:cs typeface="+mn-cs"/>
        </a:defRPr>
      </a:lvl2pPr>
      <a:lvl3pPr marL="1143000" indent="-228600" algn="l" defTabSz="914400" rtl="0" eaLnBrk="1" latinLnBrk="0" hangingPunct="1">
        <a:lnSpc>
          <a:spcPct val="90000"/>
        </a:lnSpc>
        <a:spcBef>
          <a:spcPts val="500"/>
        </a:spcBef>
        <a:buClr>
          <a:srgbClr val="4472C4"/>
        </a:buClr>
        <a:buFont typeface="Arial" panose="020B0604020202020204" pitchFamily="34" charset="0"/>
        <a:buChar char="•"/>
        <a:defRPr sz="2000" kern="1200">
          <a:solidFill>
            <a:srgbClr val="333739"/>
          </a:solidFill>
          <a:latin typeface="+mn-lt"/>
          <a:ea typeface="+mn-ea"/>
          <a:cs typeface="+mn-cs"/>
        </a:defRPr>
      </a:lvl3pPr>
      <a:lvl4pPr marL="16002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4pPr>
      <a:lvl5pPr marL="20574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1.png"/><Relationship Id="rId16" Type="http://schemas.openxmlformats.org/officeDocument/2006/relationships/image" Target="../media/image37.jpe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cinderela.eu/"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ytuł 1">
            <a:extLst>
              <a:ext uri="{FF2B5EF4-FFF2-40B4-BE49-F238E27FC236}">
                <a16:creationId xmlns:a16="http://schemas.microsoft.com/office/drawing/2014/main" id="{AC4EB475-4706-4BD3-B22F-A9BA123ECEFA}"/>
              </a:ext>
            </a:extLst>
          </p:cNvPr>
          <p:cNvSpPr txBox="1">
            <a:spLocks/>
          </p:cNvSpPr>
          <p:nvPr/>
        </p:nvSpPr>
        <p:spPr>
          <a:xfrm>
            <a:off x="336140" y="2133029"/>
            <a:ext cx="5418339" cy="34666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chemeClr val="bg1"/>
                </a:solidFill>
                <a:cs typeface="Arial" panose="020B0604020202020204" pitchFamily="34" charset="0"/>
              </a:rPr>
              <a:t>Untapping the potential of locally available secondary raw materials for a more sustainable urban construction sector trough a circular economy business model</a:t>
            </a:r>
            <a:endParaRPr lang="pl-PL" sz="3600" b="1" dirty="0">
              <a:solidFill>
                <a:schemeClr val="bg1"/>
              </a:solidFill>
              <a:cs typeface="Arial" panose="020B0604020202020204" pitchFamily="34" charset="0"/>
            </a:endParaRPr>
          </a:p>
        </p:txBody>
      </p:sp>
      <p:pic>
        <p:nvPicPr>
          <p:cNvPr id="18" name="Obraz 17">
            <a:extLst>
              <a:ext uri="{FF2B5EF4-FFF2-40B4-BE49-F238E27FC236}">
                <a16:creationId xmlns:a16="http://schemas.microsoft.com/office/drawing/2014/main" id="{D734B4CB-62E8-4A38-9638-A6CB8E11DD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910"/>
          <a:stretch/>
        </p:blipFill>
        <p:spPr>
          <a:xfrm>
            <a:off x="7002542" y="3533775"/>
            <a:ext cx="4853318" cy="2638425"/>
          </a:xfrm>
          <a:prstGeom prst="rect">
            <a:avLst/>
          </a:prstGeom>
        </p:spPr>
      </p:pic>
    </p:spTree>
    <p:extLst>
      <p:ext uri="{BB962C8B-B14F-4D97-AF65-F5344CB8AC3E}">
        <p14:creationId xmlns:p14="http://schemas.microsoft.com/office/powerpoint/2010/main" val="178487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7C4E1EE-DB02-4346-AC7D-DB894B1DDD33}"/>
              </a:ext>
            </a:extLst>
          </p:cNvPr>
          <p:cNvSpPr>
            <a:spLocks noGrp="1"/>
          </p:cNvSpPr>
          <p:nvPr>
            <p:ph type="title"/>
          </p:nvPr>
        </p:nvSpPr>
        <p:spPr/>
        <p:txBody>
          <a:bodyPr/>
          <a:lstStyle/>
          <a:p>
            <a:r>
              <a:rPr lang="pl-PL" dirty="0" err="1"/>
              <a:t>Asessing</a:t>
            </a:r>
            <a:r>
              <a:rPr lang="pl-PL" dirty="0"/>
              <a:t> waste to </a:t>
            </a:r>
            <a:r>
              <a:rPr lang="pl-PL" dirty="0" err="1"/>
              <a:t>resource</a:t>
            </a:r>
            <a:r>
              <a:rPr lang="pl-PL" dirty="0"/>
              <a:t> </a:t>
            </a:r>
            <a:r>
              <a:rPr lang="pl-PL" dirty="0" err="1"/>
              <a:t>opportunities</a:t>
            </a:r>
            <a:r>
              <a:rPr lang="pl-PL" dirty="0"/>
              <a:t> </a:t>
            </a:r>
            <a:endParaRPr lang="en-GB" dirty="0"/>
          </a:p>
        </p:txBody>
      </p:sp>
      <p:sp>
        <p:nvSpPr>
          <p:cNvPr id="5" name="Symbol zastępczy stopki 4">
            <a:extLst>
              <a:ext uri="{FF2B5EF4-FFF2-40B4-BE49-F238E27FC236}">
                <a16:creationId xmlns:a16="http://schemas.microsoft.com/office/drawing/2014/main" id="{F747FECF-9E0A-481B-874B-F38606C792D0}"/>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6" name="Symbol zastępczy zawartości 2">
            <a:extLst>
              <a:ext uri="{FF2B5EF4-FFF2-40B4-BE49-F238E27FC236}">
                <a16:creationId xmlns:a16="http://schemas.microsoft.com/office/drawing/2014/main" id="{09F075D0-FDF5-450A-92E4-4D3288AF3BE4}"/>
              </a:ext>
            </a:extLst>
          </p:cNvPr>
          <p:cNvSpPr>
            <a:spLocks noGrp="1"/>
          </p:cNvSpPr>
          <p:nvPr>
            <p:ph idx="1"/>
          </p:nvPr>
        </p:nvSpPr>
        <p:spPr>
          <a:xfrm>
            <a:off x="179333" y="1142086"/>
            <a:ext cx="6092964" cy="4877714"/>
          </a:xfrm>
        </p:spPr>
        <p:txBody>
          <a:bodyPr>
            <a:normAutofit fontScale="92500"/>
          </a:bodyPr>
          <a:lstStyle/>
          <a:p>
            <a:pPr marL="0" indent="0">
              <a:buNone/>
            </a:pPr>
            <a:r>
              <a:rPr lang="en-GB" b="1">
                <a:solidFill>
                  <a:srgbClr val="95C11F"/>
                </a:solidFill>
              </a:rPr>
              <a:t>Define what is available and where</a:t>
            </a:r>
          </a:p>
          <a:p>
            <a:pPr marL="0" indent="0">
              <a:buNone/>
            </a:pPr>
            <a:r>
              <a:rPr lang="en-GB" sz="2300">
                <a:solidFill>
                  <a:schemeClr val="bg2">
                    <a:lumMod val="25000"/>
                  </a:schemeClr>
                </a:solidFill>
              </a:rPr>
              <a:t>An open source and GIS supported tool </a:t>
            </a:r>
            <a:r>
              <a:rPr lang="en-GB" sz="2300" b="1">
                <a:solidFill>
                  <a:schemeClr val="bg2">
                    <a:lumMod val="25000"/>
                  </a:schemeClr>
                </a:solidFill>
              </a:rPr>
              <a:t>GDSE</a:t>
            </a:r>
            <a:r>
              <a:rPr lang="en-GB" sz="2300">
                <a:solidFill>
                  <a:schemeClr val="bg2">
                    <a:lumMod val="25000"/>
                  </a:schemeClr>
                </a:solidFill>
              </a:rPr>
              <a:t> (Geodesign Decision Support Environment), enables predicting the most optimal waste-to-product solution based on waste availability, quantity, and location.</a:t>
            </a:r>
          </a:p>
          <a:p>
            <a:pPr marL="0" indent="0">
              <a:buNone/>
            </a:pPr>
            <a:r>
              <a:rPr lang="en-GB" b="1">
                <a:solidFill>
                  <a:srgbClr val="95C11F"/>
                </a:solidFill>
              </a:rPr>
              <a:t>Valorize waste potential for recycling into SRM-based construction products</a:t>
            </a:r>
          </a:p>
          <a:p>
            <a:pPr marL="0" indent="0">
              <a:buNone/>
            </a:pPr>
            <a:r>
              <a:rPr lang="en-GB" sz="2400">
                <a:solidFill>
                  <a:schemeClr val="bg2">
                    <a:lumMod val="25000"/>
                  </a:schemeClr>
                </a:solidFill>
              </a:rPr>
              <a:t>CINDERELA develops a set of criteria that need to be taken into account by companies in order to have an understanding of the activities required to make their business model work in terms of composition, quantity, quality, availability and recyclability of wastes according to their intended use in construction works. </a:t>
            </a:r>
          </a:p>
        </p:txBody>
      </p:sp>
      <p:pic>
        <p:nvPicPr>
          <p:cNvPr id="7" name="Obraz 6">
            <a:extLst>
              <a:ext uri="{FF2B5EF4-FFF2-40B4-BE49-F238E27FC236}">
                <a16:creationId xmlns:a16="http://schemas.microsoft.com/office/drawing/2014/main" id="{979C50D8-5F0C-4BF6-B783-C892954A74A5}"/>
              </a:ext>
            </a:extLst>
          </p:cNvPr>
          <p:cNvPicPr>
            <a:picLocks noChangeAspect="1"/>
          </p:cNvPicPr>
          <p:nvPr/>
        </p:nvPicPr>
        <p:blipFill>
          <a:blip r:embed="rId2"/>
          <a:stretch>
            <a:fillRect/>
          </a:stretch>
        </p:blipFill>
        <p:spPr>
          <a:xfrm>
            <a:off x="6572250" y="681038"/>
            <a:ext cx="5619750" cy="5483638"/>
          </a:xfrm>
          <a:prstGeom prst="rect">
            <a:avLst/>
          </a:prstGeom>
        </p:spPr>
      </p:pic>
      <p:sp>
        <p:nvSpPr>
          <p:cNvPr id="8" name="pole tekstowe 7">
            <a:extLst>
              <a:ext uri="{FF2B5EF4-FFF2-40B4-BE49-F238E27FC236}">
                <a16:creationId xmlns:a16="http://schemas.microsoft.com/office/drawing/2014/main" id="{F19A45D7-4473-4816-8879-A70AA84CE479}"/>
              </a:ext>
            </a:extLst>
          </p:cNvPr>
          <p:cNvSpPr txBox="1"/>
          <p:nvPr/>
        </p:nvSpPr>
        <p:spPr>
          <a:xfrm>
            <a:off x="8058523" y="4573250"/>
            <a:ext cx="4140276" cy="1384995"/>
          </a:xfrm>
          <a:prstGeom prst="rect">
            <a:avLst/>
          </a:prstGeom>
          <a:noFill/>
        </p:spPr>
        <p:txBody>
          <a:bodyPr wrap="square" rtlCol="0">
            <a:spAutoFit/>
          </a:bodyPr>
          <a:lstStyle/>
          <a:p>
            <a:r>
              <a:rPr lang="en-US" sz="2100" b="1" i="1" dirty="0" err="1">
                <a:solidFill>
                  <a:schemeClr val="bg1"/>
                </a:solidFill>
              </a:rPr>
              <a:t>Valorisation</a:t>
            </a:r>
            <a:r>
              <a:rPr lang="en-US" sz="2100" b="1" i="1" dirty="0">
                <a:solidFill>
                  <a:schemeClr val="bg1"/>
                </a:solidFill>
              </a:rPr>
              <a:t> of waste streams using Material Flow Ana</a:t>
            </a:r>
            <a:r>
              <a:rPr lang="pl-PL" sz="2100" b="1" i="1" dirty="0">
                <a:solidFill>
                  <a:schemeClr val="bg1"/>
                </a:solidFill>
              </a:rPr>
              <a:t>lysis (MFA) based on the </a:t>
            </a:r>
            <a:r>
              <a:rPr lang="en-US" sz="2100" b="1" i="1" dirty="0" err="1">
                <a:solidFill>
                  <a:schemeClr val="bg1"/>
                </a:solidFill>
              </a:rPr>
              <a:t>Geodesign</a:t>
            </a:r>
            <a:r>
              <a:rPr lang="en-US" sz="2100" b="1" i="1" dirty="0">
                <a:solidFill>
                  <a:schemeClr val="bg1"/>
                </a:solidFill>
              </a:rPr>
              <a:t> Decision Support Environment (GDSE)</a:t>
            </a:r>
            <a:r>
              <a:rPr lang="pl-PL" sz="2100" b="1" i="1" dirty="0">
                <a:solidFill>
                  <a:schemeClr val="bg1"/>
                </a:solidFill>
              </a:rPr>
              <a:t> tool.</a:t>
            </a:r>
            <a:r>
              <a:rPr lang="en-US" sz="2100" b="1" i="1" dirty="0">
                <a:solidFill>
                  <a:schemeClr val="bg1"/>
                </a:solidFill>
              </a:rPr>
              <a:t> </a:t>
            </a:r>
          </a:p>
        </p:txBody>
      </p:sp>
      <p:sp>
        <p:nvSpPr>
          <p:cNvPr id="9" name="pole tekstowe 8">
            <a:extLst>
              <a:ext uri="{FF2B5EF4-FFF2-40B4-BE49-F238E27FC236}">
                <a16:creationId xmlns:a16="http://schemas.microsoft.com/office/drawing/2014/main" id="{12C6ED92-71A1-483B-A6EC-AB243F951609}"/>
              </a:ext>
            </a:extLst>
          </p:cNvPr>
          <p:cNvSpPr txBox="1"/>
          <p:nvPr/>
        </p:nvSpPr>
        <p:spPr>
          <a:xfrm>
            <a:off x="7072277" y="764089"/>
            <a:ext cx="4319743" cy="646331"/>
          </a:xfrm>
          <a:prstGeom prst="rect">
            <a:avLst/>
          </a:prstGeom>
          <a:noFill/>
        </p:spPr>
        <p:txBody>
          <a:bodyPr wrap="square" rtlCol="0">
            <a:spAutoFit/>
          </a:bodyPr>
          <a:lstStyle/>
          <a:p>
            <a:r>
              <a:rPr lang="pl-PL" sz="1200" i="1" dirty="0">
                <a:solidFill>
                  <a:schemeClr val="bg1"/>
                </a:solidFill>
              </a:rPr>
              <a:t>Source: </a:t>
            </a:r>
            <a:r>
              <a:rPr lang="en-US" sz="1200" i="1" dirty="0" err="1">
                <a:solidFill>
                  <a:schemeClr val="bg1"/>
                </a:solidFill>
              </a:rPr>
              <a:t>REPAiR</a:t>
            </a:r>
            <a:r>
              <a:rPr lang="en-US" sz="1200" i="1" dirty="0">
                <a:solidFill>
                  <a:schemeClr val="bg1"/>
                </a:solidFill>
              </a:rPr>
              <a:t> (</a:t>
            </a:r>
            <a:r>
              <a:rPr lang="en-US" sz="1200" i="1" dirty="0" err="1">
                <a:solidFill>
                  <a:schemeClr val="bg1"/>
                </a:solidFill>
              </a:rPr>
              <a:t>REsource</a:t>
            </a:r>
            <a:endParaRPr lang="en-US" sz="1200" i="1" dirty="0">
              <a:solidFill>
                <a:schemeClr val="bg1"/>
              </a:solidFill>
            </a:endParaRPr>
          </a:p>
          <a:p>
            <a:r>
              <a:rPr lang="en-US" sz="1200" i="1" dirty="0">
                <a:solidFill>
                  <a:schemeClr val="bg1"/>
                </a:solidFill>
              </a:rPr>
              <a:t>Management in Peri-urban </a:t>
            </a:r>
            <a:r>
              <a:rPr lang="en-US" sz="1200" i="1" dirty="0" err="1">
                <a:solidFill>
                  <a:schemeClr val="bg1"/>
                </a:solidFill>
              </a:rPr>
              <a:t>AReas</a:t>
            </a:r>
            <a:r>
              <a:rPr lang="en-US" sz="1200" i="1" dirty="0">
                <a:solidFill>
                  <a:schemeClr val="bg1"/>
                </a:solidFill>
              </a:rPr>
              <a:t>: Going Beyond Urban Metabolism, http://h2020repair.eu/).</a:t>
            </a:r>
            <a:endParaRPr lang="pl-PL" sz="1200" i="1" dirty="0">
              <a:solidFill>
                <a:schemeClr val="bg1"/>
              </a:solidFill>
            </a:endParaRPr>
          </a:p>
        </p:txBody>
      </p:sp>
    </p:spTree>
    <p:extLst>
      <p:ext uri="{BB962C8B-B14F-4D97-AF65-F5344CB8AC3E}">
        <p14:creationId xmlns:p14="http://schemas.microsoft.com/office/powerpoint/2010/main" val="173018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ADFDC53-D621-4455-B94C-37CFA9E5301F}"/>
              </a:ext>
            </a:extLst>
          </p:cNvPr>
          <p:cNvSpPr>
            <a:spLocks noGrp="1"/>
          </p:cNvSpPr>
          <p:nvPr>
            <p:ph type="title"/>
          </p:nvPr>
        </p:nvSpPr>
        <p:spPr/>
        <p:txBody>
          <a:bodyPr/>
          <a:lstStyle/>
          <a:p>
            <a:r>
              <a:rPr lang="pl-PL" dirty="0" err="1"/>
              <a:t>Circular</a:t>
            </a:r>
            <a:r>
              <a:rPr lang="pl-PL" dirty="0"/>
              <a:t> business model </a:t>
            </a:r>
            <a:r>
              <a:rPr lang="pl-PL" dirty="0" err="1"/>
              <a:t>building</a:t>
            </a:r>
            <a:endParaRPr lang="en-GB" dirty="0"/>
          </a:p>
        </p:txBody>
      </p:sp>
      <p:sp>
        <p:nvSpPr>
          <p:cNvPr id="3" name="Symbol zastępczy zawartości 2">
            <a:extLst>
              <a:ext uri="{FF2B5EF4-FFF2-40B4-BE49-F238E27FC236}">
                <a16:creationId xmlns:a16="http://schemas.microsoft.com/office/drawing/2014/main" id="{1D9F87EE-831F-4244-AC70-CBFCE31C89E5}"/>
              </a:ext>
            </a:extLst>
          </p:cNvPr>
          <p:cNvSpPr>
            <a:spLocks noGrp="1"/>
          </p:cNvSpPr>
          <p:nvPr>
            <p:ph idx="1"/>
          </p:nvPr>
        </p:nvSpPr>
        <p:spPr>
          <a:xfrm>
            <a:off x="434428" y="1004187"/>
            <a:ext cx="11247983" cy="644252"/>
          </a:xfrm>
        </p:spPr>
        <p:txBody>
          <a:bodyPr>
            <a:normAutofit/>
          </a:bodyPr>
          <a:lstStyle/>
          <a:p>
            <a:pPr marL="0" indent="0" algn="just">
              <a:buNone/>
            </a:pPr>
            <a:r>
              <a:rPr lang="pl-PL" sz="2000" b="1" dirty="0">
                <a:solidFill>
                  <a:srgbClr val="6F6F6F"/>
                </a:solidFill>
              </a:rPr>
              <a:t>CinderOSS </a:t>
            </a:r>
            <a:r>
              <a:rPr lang="sl-SI" sz="2000" b="1" dirty="0">
                <a:solidFill>
                  <a:srgbClr val="6F6F6F"/>
                </a:solidFill>
              </a:rPr>
              <a:t>p</a:t>
            </a:r>
            <a:r>
              <a:rPr lang="en-US" sz="2000" b="1" dirty="0" err="1">
                <a:solidFill>
                  <a:srgbClr val="6F6F6F"/>
                </a:solidFill>
              </a:rPr>
              <a:t>rovides</a:t>
            </a:r>
            <a:r>
              <a:rPr lang="en-US" sz="2000" b="1" dirty="0">
                <a:solidFill>
                  <a:srgbClr val="6F6F6F"/>
                </a:solidFill>
              </a:rPr>
              <a:t> a digital environment</a:t>
            </a:r>
            <a:r>
              <a:rPr lang="pl-PL" sz="2000" b="1" dirty="0">
                <a:solidFill>
                  <a:srgbClr val="6F6F6F"/>
                </a:solidFill>
              </a:rPr>
              <a:t> </a:t>
            </a:r>
            <a:r>
              <a:rPr lang="en-US" sz="2000" b="1" dirty="0">
                <a:solidFill>
                  <a:srgbClr val="6F6F6F"/>
                </a:solidFill>
              </a:rPr>
              <a:t>enabling setting of circular</a:t>
            </a:r>
            <a:r>
              <a:rPr lang="pl-PL" sz="2000" b="1" dirty="0">
                <a:solidFill>
                  <a:srgbClr val="6F6F6F"/>
                </a:solidFill>
              </a:rPr>
              <a:t> </a:t>
            </a:r>
            <a:r>
              <a:rPr lang="en-US" sz="2000" b="1" dirty="0">
                <a:solidFill>
                  <a:srgbClr val="6F6F6F"/>
                </a:solidFill>
              </a:rPr>
              <a:t>business</a:t>
            </a:r>
            <a:r>
              <a:rPr lang="pl-PL" sz="2000" b="1" dirty="0">
                <a:solidFill>
                  <a:srgbClr val="6F6F6F"/>
                </a:solidFill>
              </a:rPr>
              <a:t> </a:t>
            </a:r>
            <a:r>
              <a:rPr lang="en-US" sz="2000" b="1" dirty="0">
                <a:solidFill>
                  <a:srgbClr val="6F6F6F"/>
                </a:solidFill>
              </a:rPr>
              <a:t>models depending on </a:t>
            </a:r>
            <a:r>
              <a:rPr lang="sl-SI" sz="2000" b="1" dirty="0" err="1">
                <a:solidFill>
                  <a:srgbClr val="6F6F6F"/>
                </a:solidFill>
              </a:rPr>
              <a:t>local</a:t>
            </a:r>
            <a:r>
              <a:rPr lang="sl-SI" sz="2000" b="1" dirty="0">
                <a:solidFill>
                  <a:srgbClr val="6F6F6F"/>
                </a:solidFill>
              </a:rPr>
              <a:t>/</a:t>
            </a:r>
            <a:r>
              <a:rPr lang="en-US" sz="2000" b="1" dirty="0">
                <a:solidFill>
                  <a:srgbClr val="6F6F6F"/>
                </a:solidFill>
              </a:rPr>
              <a:t>regional</a:t>
            </a:r>
            <a:r>
              <a:rPr lang="sl-SI" sz="2000" b="1" dirty="0">
                <a:solidFill>
                  <a:srgbClr val="6F6F6F"/>
                </a:solidFill>
              </a:rPr>
              <a:t> </a:t>
            </a:r>
            <a:r>
              <a:rPr lang="en-US" sz="2000" b="1" dirty="0">
                <a:solidFill>
                  <a:srgbClr val="6F6F6F"/>
                </a:solidFill>
              </a:rPr>
              <a:t>conditions together with information</a:t>
            </a:r>
            <a:r>
              <a:rPr lang="pl-PL" sz="2000" b="1" dirty="0">
                <a:solidFill>
                  <a:srgbClr val="6F6F6F"/>
                </a:solidFill>
              </a:rPr>
              <a:t> </a:t>
            </a:r>
            <a:r>
              <a:rPr lang="en-US" sz="2000" b="1" dirty="0">
                <a:solidFill>
                  <a:srgbClr val="6F6F6F"/>
                </a:solidFill>
              </a:rPr>
              <a:t>on SRM availability and the associated</a:t>
            </a:r>
            <a:r>
              <a:rPr lang="pl-PL" sz="2000" b="1" dirty="0">
                <a:solidFill>
                  <a:srgbClr val="6F6F6F"/>
                </a:solidFill>
              </a:rPr>
              <a:t> </a:t>
            </a:r>
            <a:r>
              <a:rPr lang="en-US" sz="2000" b="1" dirty="0">
                <a:solidFill>
                  <a:srgbClr val="6F6F6F"/>
                </a:solidFill>
              </a:rPr>
              <a:t>stakeholders</a:t>
            </a:r>
            <a:r>
              <a:rPr lang="sl-SI" sz="2000" b="1" dirty="0">
                <a:solidFill>
                  <a:srgbClr val="6F6F6F"/>
                </a:solidFill>
              </a:rPr>
              <a:t>.</a:t>
            </a:r>
            <a:endParaRPr lang="pl-PL" sz="2000" b="1" dirty="0">
              <a:solidFill>
                <a:srgbClr val="6F6F6F"/>
              </a:solidFill>
            </a:endParaRPr>
          </a:p>
        </p:txBody>
      </p:sp>
      <p:sp>
        <p:nvSpPr>
          <p:cNvPr id="5" name="Symbol zastępczy stopki 4">
            <a:extLst>
              <a:ext uri="{FF2B5EF4-FFF2-40B4-BE49-F238E27FC236}">
                <a16:creationId xmlns:a16="http://schemas.microsoft.com/office/drawing/2014/main" id="{7FA67B7C-69D7-4BBA-B0AF-547CE2CB2518}"/>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B3AC6EE7-1D8D-45B4-BB2B-AA58A0C193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892" y="1780141"/>
            <a:ext cx="10362158" cy="4352172"/>
          </a:xfrm>
          <a:prstGeom prst="rect">
            <a:avLst/>
          </a:prstGeom>
        </p:spPr>
      </p:pic>
    </p:spTree>
    <p:extLst>
      <p:ext uri="{BB962C8B-B14F-4D97-AF65-F5344CB8AC3E}">
        <p14:creationId xmlns:p14="http://schemas.microsoft.com/office/powerpoint/2010/main" val="162514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A9E8AE-4319-4511-95B5-401EE3D81514}"/>
              </a:ext>
            </a:extLst>
          </p:cNvPr>
          <p:cNvSpPr>
            <a:spLocks noGrp="1"/>
          </p:cNvSpPr>
          <p:nvPr>
            <p:ph type="title"/>
          </p:nvPr>
        </p:nvSpPr>
        <p:spPr/>
        <p:txBody>
          <a:bodyPr/>
          <a:lstStyle/>
          <a:p>
            <a:r>
              <a:rPr lang="en-US" dirty="0"/>
              <a:t>Design, development and testing </a:t>
            </a:r>
            <a:endParaRPr lang="en-GB" dirty="0"/>
          </a:p>
        </p:txBody>
      </p:sp>
      <p:sp>
        <p:nvSpPr>
          <p:cNvPr id="5" name="Symbol zastępczy stopki 4">
            <a:extLst>
              <a:ext uri="{FF2B5EF4-FFF2-40B4-BE49-F238E27FC236}">
                <a16:creationId xmlns:a16="http://schemas.microsoft.com/office/drawing/2014/main" id="{229AF522-8408-43CC-AD51-24406BA75E36}"/>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6" name="pole tekstowe 5">
            <a:extLst>
              <a:ext uri="{FF2B5EF4-FFF2-40B4-BE49-F238E27FC236}">
                <a16:creationId xmlns:a16="http://schemas.microsoft.com/office/drawing/2014/main" id="{81AF97E9-0841-4663-8DAF-97BC472E014A}"/>
              </a:ext>
            </a:extLst>
          </p:cNvPr>
          <p:cNvSpPr txBox="1"/>
          <p:nvPr/>
        </p:nvSpPr>
        <p:spPr>
          <a:xfrm>
            <a:off x="367666" y="1933307"/>
            <a:ext cx="4638675" cy="3600986"/>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sl-SI" sz="2000" b="1" dirty="0">
                <a:solidFill>
                  <a:schemeClr val="bg2">
                    <a:lumMod val="25000"/>
                  </a:schemeClr>
                </a:solidFill>
              </a:rPr>
              <a:t>C</a:t>
            </a:r>
            <a:r>
              <a:rPr lang="en-US" sz="2000" b="1" dirty="0" err="1">
                <a:solidFill>
                  <a:schemeClr val="bg2">
                    <a:lumMod val="25000"/>
                  </a:schemeClr>
                </a:solidFill>
              </a:rPr>
              <a:t>onstruction</a:t>
            </a:r>
            <a:r>
              <a:rPr lang="en-US" sz="2000" b="1" dirty="0">
                <a:solidFill>
                  <a:schemeClr val="bg2">
                    <a:lumMod val="25000"/>
                  </a:schemeClr>
                </a:solidFill>
              </a:rPr>
              <a:t> &amp; demolition waste</a:t>
            </a:r>
          </a:p>
          <a:p>
            <a:pPr marL="285750" indent="-285750">
              <a:spcBef>
                <a:spcPts val="1200"/>
              </a:spcBef>
              <a:buFont typeface="Arial" panose="020B0604020202020204" pitchFamily="34" charset="0"/>
              <a:buChar char="•"/>
            </a:pPr>
            <a:r>
              <a:rPr lang="sl-SI" sz="2000" b="1" dirty="0">
                <a:solidFill>
                  <a:schemeClr val="bg2">
                    <a:lumMod val="25000"/>
                  </a:schemeClr>
                </a:solidFill>
              </a:rPr>
              <a:t>C</a:t>
            </a:r>
            <a:r>
              <a:rPr lang="en-US" sz="2000" b="1" dirty="0" err="1">
                <a:solidFill>
                  <a:schemeClr val="bg2">
                    <a:lumMod val="25000"/>
                  </a:schemeClr>
                </a:solidFill>
              </a:rPr>
              <a:t>ertain</a:t>
            </a:r>
            <a:r>
              <a:rPr lang="en-US" sz="2000" b="1" dirty="0">
                <a:solidFill>
                  <a:schemeClr val="bg2">
                    <a:lumMod val="25000"/>
                  </a:schemeClr>
                </a:solidFill>
              </a:rPr>
              <a:t> types of industrial waste</a:t>
            </a:r>
          </a:p>
          <a:p>
            <a:pPr lvl="1">
              <a:spcBef>
                <a:spcPts val="1200"/>
              </a:spcBef>
            </a:pPr>
            <a:r>
              <a:rPr lang="en-US" sz="1600" b="1" i="1" dirty="0">
                <a:solidFill>
                  <a:schemeClr val="bg2">
                    <a:lumMod val="25000"/>
                  </a:schemeClr>
                </a:solidFill>
              </a:rPr>
              <a:t>e.g. waste from thermal processes (slags, sludges) from power and incineration plants, iron, steel &amp; glass industry, extractive/mining industry </a:t>
            </a:r>
            <a:r>
              <a:rPr lang="en-US" sz="1600" b="1" i="1" dirty="0" err="1">
                <a:solidFill>
                  <a:schemeClr val="bg2">
                    <a:lumMod val="25000"/>
                  </a:schemeClr>
                </a:solidFill>
              </a:rPr>
              <a:t>etc</a:t>
            </a:r>
            <a:r>
              <a:rPr lang="pl-PL" sz="1600" b="1" i="1" dirty="0">
                <a:solidFill>
                  <a:schemeClr val="bg2">
                    <a:lumMod val="25000"/>
                  </a:schemeClr>
                </a:solidFill>
              </a:rPr>
              <a:t>.</a:t>
            </a:r>
            <a:endParaRPr lang="en-US" sz="1600" b="1" i="1" dirty="0">
              <a:solidFill>
                <a:schemeClr val="bg2">
                  <a:lumMod val="25000"/>
                </a:schemeClr>
              </a:solidFill>
            </a:endParaRPr>
          </a:p>
          <a:p>
            <a:pPr marL="285750" indent="-285750">
              <a:spcBef>
                <a:spcPts val="1200"/>
              </a:spcBef>
              <a:buFont typeface="Arial" panose="020B0604020202020204" pitchFamily="34" charset="0"/>
              <a:buChar char="•"/>
            </a:pPr>
            <a:r>
              <a:rPr lang="sl-SI" sz="2000" b="1" dirty="0">
                <a:solidFill>
                  <a:schemeClr val="bg2">
                    <a:lumMod val="25000"/>
                  </a:schemeClr>
                </a:solidFill>
              </a:rPr>
              <a:t>W</a:t>
            </a:r>
            <a:r>
              <a:rPr lang="en-US" sz="2000" b="1" dirty="0" err="1">
                <a:solidFill>
                  <a:schemeClr val="bg2">
                    <a:lumMod val="25000"/>
                  </a:schemeClr>
                </a:solidFill>
              </a:rPr>
              <a:t>aste</a:t>
            </a:r>
            <a:r>
              <a:rPr lang="en-US" sz="2000" b="1" dirty="0">
                <a:solidFill>
                  <a:schemeClr val="bg2">
                    <a:lumMod val="25000"/>
                  </a:schemeClr>
                </a:solidFill>
              </a:rPr>
              <a:t> generated by </a:t>
            </a:r>
            <a:r>
              <a:rPr lang="en-US" sz="1800" b="1" dirty="0">
                <a:solidFill>
                  <a:schemeClr val="bg2">
                    <a:lumMod val="25000"/>
                  </a:schemeClr>
                </a:solidFill>
              </a:rPr>
              <a:t>municipal</a:t>
            </a:r>
            <a:r>
              <a:rPr lang="en-US" sz="2000" b="1" dirty="0">
                <a:solidFill>
                  <a:schemeClr val="bg2">
                    <a:lumMod val="25000"/>
                  </a:schemeClr>
                </a:solidFill>
              </a:rPr>
              <a:t> services </a:t>
            </a:r>
          </a:p>
          <a:p>
            <a:pPr lvl="1">
              <a:spcBef>
                <a:spcPts val="1200"/>
              </a:spcBef>
            </a:pPr>
            <a:r>
              <a:rPr lang="en-US" sz="1600" b="1" i="1" dirty="0">
                <a:solidFill>
                  <a:schemeClr val="bg2">
                    <a:lumMod val="25000"/>
                  </a:schemeClr>
                </a:solidFill>
              </a:rPr>
              <a:t>e.g. inert heavy fraction from municipal solid waste and sewage sludge from municipal waste water treatment, some fractions of municipal waste e.g. plastics</a:t>
            </a:r>
            <a:r>
              <a:rPr lang="pl-PL" sz="1600" b="1" i="1" dirty="0">
                <a:solidFill>
                  <a:schemeClr val="bg2">
                    <a:lumMod val="25000"/>
                  </a:schemeClr>
                </a:solidFill>
              </a:rPr>
              <a:t>.</a:t>
            </a:r>
            <a:endParaRPr lang="en-US" sz="1600" b="1" i="1" dirty="0">
              <a:solidFill>
                <a:schemeClr val="bg2">
                  <a:lumMod val="25000"/>
                </a:schemeClr>
              </a:solidFill>
            </a:endParaRPr>
          </a:p>
        </p:txBody>
      </p:sp>
      <p:sp>
        <p:nvSpPr>
          <p:cNvPr id="7" name="pole tekstowe 6">
            <a:extLst>
              <a:ext uri="{FF2B5EF4-FFF2-40B4-BE49-F238E27FC236}">
                <a16:creationId xmlns:a16="http://schemas.microsoft.com/office/drawing/2014/main" id="{29031D94-8133-41A6-B419-6CC19CE90BC0}"/>
              </a:ext>
            </a:extLst>
          </p:cNvPr>
          <p:cNvSpPr txBox="1"/>
          <p:nvPr/>
        </p:nvSpPr>
        <p:spPr>
          <a:xfrm>
            <a:off x="6629400" y="1909014"/>
            <a:ext cx="3773884" cy="395492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sl-SI" sz="2000" b="1" dirty="0">
                <a:solidFill>
                  <a:schemeClr val="accent6">
                    <a:lumMod val="75000"/>
                  </a:schemeClr>
                </a:solidFill>
              </a:rPr>
              <a:t>R</a:t>
            </a:r>
            <a:r>
              <a:rPr lang="en-US" sz="2000" b="1" dirty="0" err="1">
                <a:solidFill>
                  <a:schemeClr val="accent6">
                    <a:lumMod val="75000"/>
                  </a:schemeClr>
                </a:solidFill>
              </a:rPr>
              <a:t>ecycled</a:t>
            </a:r>
            <a:r>
              <a:rPr lang="en-US" sz="2000" b="1" dirty="0">
                <a:solidFill>
                  <a:schemeClr val="accent6">
                    <a:lumMod val="75000"/>
                  </a:schemeClr>
                </a:solidFill>
              </a:rPr>
              <a:t> aggregates </a:t>
            </a:r>
          </a:p>
          <a:p>
            <a:pPr lvl="1">
              <a:spcBef>
                <a:spcPts val="600"/>
              </a:spcBef>
            </a:pPr>
            <a:r>
              <a:rPr lang="en-US" sz="1600" b="1" i="1" dirty="0">
                <a:solidFill>
                  <a:schemeClr val="accent6">
                    <a:lumMod val="75000"/>
                  </a:schemeClr>
                </a:solidFill>
              </a:rPr>
              <a:t>e.g. aggregate from recycled construction and demolition wastes</a:t>
            </a:r>
            <a:r>
              <a:rPr lang="pl-PL" sz="1600" b="1" i="1" dirty="0">
                <a:solidFill>
                  <a:schemeClr val="accent6">
                    <a:lumMod val="75000"/>
                  </a:schemeClr>
                </a:solidFill>
              </a:rPr>
              <a:t>.</a:t>
            </a:r>
            <a:endParaRPr lang="en-US" sz="1600" b="1" i="1" dirty="0">
              <a:solidFill>
                <a:schemeClr val="accent6">
                  <a:lumMod val="75000"/>
                </a:schemeClr>
              </a:solidFill>
            </a:endParaRPr>
          </a:p>
          <a:p>
            <a:pPr marL="285750" indent="-285750">
              <a:spcBef>
                <a:spcPts val="600"/>
              </a:spcBef>
              <a:buFont typeface="Arial" panose="020B0604020202020204" pitchFamily="34" charset="0"/>
              <a:buChar char="•"/>
            </a:pPr>
            <a:r>
              <a:rPr lang="sl-SI" sz="2000" b="1" dirty="0">
                <a:solidFill>
                  <a:schemeClr val="accent6">
                    <a:lumMod val="75000"/>
                  </a:schemeClr>
                </a:solidFill>
              </a:rPr>
              <a:t>M</a:t>
            </a:r>
            <a:r>
              <a:rPr lang="en-US" sz="2000" b="1" dirty="0" err="1">
                <a:solidFill>
                  <a:schemeClr val="accent6">
                    <a:lumMod val="75000"/>
                  </a:schemeClr>
                </a:solidFill>
              </a:rPr>
              <a:t>anufactured</a:t>
            </a:r>
            <a:r>
              <a:rPr lang="en-US" sz="2000" b="1" dirty="0">
                <a:solidFill>
                  <a:schemeClr val="accent6">
                    <a:lumMod val="75000"/>
                  </a:schemeClr>
                </a:solidFill>
              </a:rPr>
              <a:t> aggregates </a:t>
            </a:r>
          </a:p>
          <a:p>
            <a:pPr lvl="1">
              <a:spcBef>
                <a:spcPts val="600"/>
              </a:spcBef>
            </a:pPr>
            <a:r>
              <a:rPr lang="en-US" sz="1600" b="1" i="1" dirty="0">
                <a:solidFill>
                  <a:schemeClr val="accent6">
                    <a:lumMod val="75000"/>
                  </a:schemeClr>
                </a:solidFill>
              </a:rPr>
              <a:t>e.g. aggregates from recycled industrial wastes</a:t>
            </a:r>
            <a:r>
              <a:rPr lang="pl-PL" sz="1600" b="1" i="1" dirty="0">
                <a:solidFill>
                  <a:schemeClr val="accent6">
                    <a:lumMod val="75000"/>
                  </a:schemeClr>
                </a:solidFill>
              </a:rPr>
              <a:t>.</a:t>
            </a:r>
            <a:endParaRPr lang="en-US" sz="1600" b="1" i="1" dirty="0">
              <a:solidFill>
                <a:schemeClr val="accent6">
                  <a:lumMod val="75000"/>
                </a:schemeClr>
              </a:solidFill>
            </a:endParaRPr>
          </a:p>
          <a:p>
            <a:pPr marL="285750" indent="-285750">
              <a:spcBef>
                <a:spcPts val="600"/>
              </a:spcBef>
              <a:buFont typeface="Arial" panose="020B0604020202020204" pitchFamily="34" charset="0"/>
              <a:buChar char="•"/>
            </a:pPr>
            <a:r>
              <a:rPr lang="sl-SI" sz="2000" b="1" dirty="0">
                <a:solidFill>
                  <a:schemeClr val="accent6">
                    <a:lumMod val="75000"/>
                  </a:schemeClr>
                </a:solidFill>
              </a:rPr>
              <a:t>H</a:t>
            </a:r>
            <a:r>
              <a:rPr lang="en-US" sz="2000" b="1" dirty="0" err="1">
                <a:solidFill>
                  <a:schemeClr val="accent6">
                    <a:lumMod val="75000"/>
                  </a:schemeClr>
                </a:solidFill>
              </a:rPr>
              <a:t>ydraulically</a:t>
            </a:r>
            <a:r>
              <a:rPr lang="en-US" sz="2000" b="1" dirty="0">
                <a:solidFill>
                  <a:schemeClr val="accent6">
                    <a:lumMod val="75000"/>
                  </a:schemeClr>
                </a:solidFill>
              </a:rPr>
              <a:t> bound and unbound construction composites </a:t>
            </a:r>
          </a:p>
          <a:p>
            <a:pPr lvl="1">
              <a:spcBef>
                <a:spcPts val="600"/>
              </a:spcBef>
            </a:pPr>
            <a:r>
              <a:rPr lang="en-US" sz="1600" b="1" i="1" dirty="0">
                <a:solidFill>
                  <a:schemeClr val="accent6">
                    <a:lumMod val="75000"/>
                  </a:schemeClr>
                </a:solidFill>
              </a:rPr>
              <a:t>e.g. green concretes</a:t>
            </a:r>
            <a:r>
              <a:rPr lang="pl-PL" sz="1600" b="1" i="1" dirty="0">
                <a:solidFill>
                  <a:schemeClr val="accent6">
                    <a:lumMod val="75000"/>
                  </a:schemeClr>
                </a:solidFill>
              </a:rPr>
              <a:t>.</a:t>
            </a:r>
            <a:endParaRPr lang="en-US" sz="1600" b="1" i="1" dirty="0">
              <a:solidFill>
                <a:schemeClr val="accent6">
                  <a:lumMod val="75000"/>
                </a:schemeClr>
              </a:solidFill>
            </a:endParaRPr>
          </a:p>
          <a:p>
            <a:pPr marL="285750" indent="-285750">
              <a:spcBef>
                <a:spcPts val="600"/>
              </a:spcBef>
              <a:buFont typeface="Arial" panose="020B0604020202020204" pitchFamily="34" charset="0"/>
              <a:buChar char="•"/>
            </a:pPr>
            <a:r>
              <a:rPr lang="sl-SI" sz="2000" b="1" dirty="0">
                <a:solidFill>
                  <a:schemeClr val="accent6">
                    <a:lumMod val="75000"/>
                  </a:schemeClr>
                </a:solidFill>
              </a:rPr>
              <a:t>R</a:t>
            </a:r>
            <a:r>
              <a:rPr lang="en-US" sz="2000" b="1" dirty="0" err="1">
                <a:solidFill>
                  <a:schemeClr val="accent6">
                    <a:lumMod val="75000"/>
                  </a:schemeClr>
                </a:solidFill>
              </a:rPr>
              <a:t>ecycled</a:t>
            </a:r>
            <a:r>
              <a:rPr lang="en-US" sz="2000" b="1" dirty="0">
                <a:solidFill>
                  <a:schemeClr val="accent6">
                    <a:lumMod val="75000"/>
                  </a:schemeClr>
                </a:solidFill>
              </a:rPr>
              <a:t> soils</a:t>
            </a:r>
            <a:r>
              <a:rPr lang="sl-SI" sz="2000" b="1" dirty="0">
                <a:solidFill>
                  <a:schemeClr val="accent6">
                    <a:lumMod val="75000"/>
                  </a:schemeClr>
                </a:solidFill>
              </a:rPr>
              <a:t>.</a:t>
            </a:r>
            <a:endParaRPr lang="en-US" sz="2000" b="1" dirty="0">
              <a:solidFill>
                <a:schemeClr val="accent6">
                  <a:lumMod val="75000"/>
                </a:schemeClr>
              </a:solidFill>
            </a:endParaRPr>
          </a:p>
          <a:p>
            <a:pPr>
              <a:spcBef>
                <a:spcPts val="600"/>
              </a:spcBef>
            </a:pPr>
            <a:endParaRPr lang="en-US" sz="1600" b="1" i="1" dirty="0"/>
          </a:p>
        </p:txBody>
      </p:sp>
      <p:sp>
        <p:nvSpPr>
          <p:cNvPr id="8" name="pole tekstowe 7">
            <a:extLst>
              <a:ext uri="{FF2B5EF4-FFF2-40B4-BE49-F238E27FC236}">
                <a16:creationId xmlns:a16="http://schemas.microsoft.com/office/drawing/2014/main" id="{EF23B9FA-04A7-4DF4-9FB7-C6E64EF514AC}"/>
              </a:ext>
            </a:extLst>
          </p:cNvPr>
          <p:cNvSpPr txBox="1"/>
          <p:nvPr/>
        </p:nvSpPr>
        <p:spPr>
          <a:xfrm>
            <a:off x="6648450" y="1142168"/>
            <a:ext cx="5154333" cy="369332"/>
          </a:xfrm>
          <a:prstGeom prst="rect">
            <a:avLst/>
          </a:prstGeom>
          <a:solidFill>
            <a:schemeClr val="accent6">
              <a:lumMod val="75000"/>
            </a:schemeClr>
          </a:solidFill>
        </p:spPr>
        <p:txBody>
          <a:bodyPr wrap="square" rtlCol="0">
            <a:spAutoFit/>
          </a:bodyPr>
          <a:lstStyle/>
          <a:p>
            <a:r>
              <a:rPr lang="en-US" b="1" dirty="0">
                <a:solidFill>
                  <a:schemeClr val="bg1"/>
                </a:solidFill>
              </a:rPr>
              <a:t>SRM-based construction products and materials:</a:t>
            </a:r>
          </a:p>
        </p:txBody>
      </p:sp>
      <p:sp>
        <p:nvSpPr>
          <p:cNvPr id="9" name="pole tekstowe 8">
            <a:extLst>
              <a:ext uri="{FF2B5EF4-FFF2-40B4-BE49-F238E27FC236}">
                <a16:creationId xmlns:a16="http://schemas.microsoft.com/office/drawing/2014/main" id="{B747E7AC-58AB-4A55-90EE-C655A273998C}"/>
              </a:ext>
            </a:extLst>
          </p:cNvPr>
          <p:cNvSpPr txBox="1"/>
          <p:nvPr/>
        </p:nvSpPr>
        <p:spPr>
          <a:xfrm>
            <a:off x="389217" y="1112931"/>
            <a:ext cx="4638675" cy="369332"/>
          </a:xfrm>
          <a:prstGeom prst="rect">
            <a:avLst/>
          </a:prstGeom>
          <a:solidFill>
            <a:schemeClr val="bg2">
              <a:lumMod val="25000"/>
            </a:schemeClr>
          </a:solidFill>
        </p:spPr>
        <p:txBody>
          <a:bodyPr wrap="square" rtlCol="0">
            <a:spAutoFit/>
          </a:bodyPr>
          <a:lstStyle/>
          <a:p>
            <a:r>
              <a:rPr lang="en-US" b="1" dirty="0">
                <a:solidFill>
                  <a:schemeClr val="bg1"/>
                </a:solidFill>
              </a:rPr>
              <a:t>Targeted waste types </a:t>
            </a:r>
          </a:p>
        </p:txBody>
      </p:sp>
      <p:sp>
        <p:nvSpPr>
          <p:cNvPr id="10" name="Strzałka: w prawo 9">
            <a:extLst>
              <a:ext uri="{FF2B5EF4-FFF2-40B4-BE49-F238E27FC236}">
                <a16:creationId xmlns:a16="http://schemas.microsoft.com/office/drawing/2014/main" id="{3603FCF5-5008-4163-A6E4-341B0E2035F3}"/>
              </a:ext>
            </a:extLst>
          </p:cNvPr>
          <p:cNvSpPr/>
          <p:nvPr/>
        </p:nvSpPr>
        <p:spPr>
          <a:xfrm>
            <a:off x="5629449" y="1058639"/>
            <a:ext cx="417443" cy="5917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1" name="Grupa 10">
            <a:extLst>
              <a:ext uri="{FF2B5EF4-FFF2-40B4-BE49-F238E27FC236}">
                <a16:creationId xmlns:a16="http://schemas.microsoft.com/office/drawing/2014/main" id="{9CCFE3E6-F6C2-4B9C-A3A2-A07DFEAADD06}"/>
              </a:ext>
            </a:extLst>
          </p:cNvPr>
          <p:cNvGrpSpPr/>
          <p:nvPr/>
        </p:nvGrpSpPr>
        <p:grpSpPr>
          <a:xfrm>
            <a:off x="10423840" y="1732220"/>
            <a:ext cx="1486389" cy="4295368"/>
            <a:chOff x="10199190" y="1419279"/>
            <a:chExt cx="1688439" cy="4387724"/>
          </a:xfrm>
        </p:grpSpPr>
        <p:pic>
          <p:nvPicPr>
            <p:cNvPr id="12" name="Obraz 11">
              <a:extLst>
                <a:ext uri="{FF2B5EF4-FFF2-40B4-BE49-F238E27FC236}">
                  <a16:creationId xmlns:a16="http://schemas.microsoft.com/office/drawing/2014/main" id="{2A078CD3-21BE-4053-BD83-646B061DE609}"/>
                </a:ext>
              </a:extLst>
            </p:cNvPr>
            <p:cNvPicPr>
              <a:picLocks noChangeAspect="1"/>
            </p:cNvPicPr>
            <p:nvPr/>
          </p:nvPicPr>
          <p:blipFill>
            <a:blip r:embed="rId2"/>
            <a:stretch>
              <a:fillRect/>
            </a:stretch>
          </p:blipFill>
          <p:spPr>
            <a:xfrm>
              <a:off x="10199191" y="1419279"/>
              <a:ext cx="1665089" cy="1109746"/>
            </a:xfrm>
            <a:prstGeom prst="rect">
              <a:avLst/>
            </a:prstGeom>
          </p:spPr>
        </p:pic>
        <p:pic>
          <p:nvPicPr>
            <p:cNvPr id="13" name="Obraz 12">
              <a:extLst>
                <a:ext uri="{FF2B5EF4-FFF2-40B4-BE49-F238E27FC236}">
                  <a16:creationId xmlns:a16="http://schemas.microsoft.com/office/drawing/2014/main" id="{F68A1D0B-69D7-4275-92BA-96C69353F8D2}"/>
                </a:ext>
              </a:extLst>
            </p:cNvPr>
            <p:cNvPicPr>
              <a:picLocks noChangeAspect="1"/>
            </p:cNvPicPr>
            <p:nvPr/>
          </p:nvPicPr>
          <p:blipFill>
            <a:blip r:embed="rId3"/>
            <a:stretch>
              <a:fillRect/>
            </a:stretch>
          </p:blipFill>
          <p:spPr>
            <a:xfrm>
              <a:off x="10199190" y="2458648"/>
              <a:ext cx="1665089" cy="1109746"/>
            </a:xfrm>
            <a:prstGeom prst="rect">
              <a:avLst/>
            </a:prstGeom>
          </p:spPr>
        </p:pic>
        <p:pic>
          <p:nvPicPr>
            <p:cNvPr id="14" name="Obraz 13">
              <a:extLst>
                <a:ext uri="{FF2B5EF4-FFF2-40B4-BE49-F238E27FC236}">
                  <a16:creationId xmlns:a16="http://schemas.microsoft.com/office/drawing/2014/main" id="{9862E289-98AF-4C27-A092-93841D74733A}"/>
                </a:ext>
              </a:extLst>
            </p:cNvPr>
            <p:cNvPicPr>
              <a:picLocks noChangeAspect="1"/>
            </p:cNvPicPr>
            <p:nvPr/>
          </p:nvPicPr>
          <p:blipFill>
            <a:blip r:embed="rId4"/>
            <a:stretch>
              <a:fillRect/>
            </a:stretch>
          </p:blipFill>
          <p:spPr>
            <a:xfrm>
              <a:off x="10222540" y="3572872"/>
              <a:ext cx="1665089" cy="1109746"/>
            </a:xfrm>
            <a:prstGeom prst="rect">
              <a:avLst/>
            </a:prstGeom>
          </p:spPr>
        </p:pic>
        <p:pic>
          <p:nvPicPr>
            <p:cNvPr id="15" name="Obraz 14">
              <a:extLst>
                <a:ext uri="{FF2B5EF4-FFF2-40B4-BE49-F238E27FC236}">
                  <a16:creationId xmlns:a16="http://schemas.microsoft.com/office/drawing/2014/main" id="{10D19E91-0B05-4511-920B-FDCE16C94A8E}"/>
                </a:ext>
              </a:extLst>
            </p:cNvPr>
            <p:cNvPicPr>
              <a:picLocks noChangeAspect="1"/>
            </p:cNvPicPr>
            <p:nvPr/>
          </p:nvPicPr>
          <p:blipFill>
            <a:blip r:embed="rId5"/>
            <a:stretch>
              <a:fillRect/>
            </a:stretch>
          </p:blipFill>
          <p:spPr>
            <a:xfrm>
              <a:off x="10228524" y="4701246"/>
              <a:ext cx="1659103" cy="1105757"/>
            </a:xfrm>
            <a:prstGeom prst="rect">
              <a:avLst/>
            </a:prstGeom>
          </p:spPr>
        </p:pic>
      </p:grpSp>
    </p:spTree>
    <p:extLst>
      <p:ext uri="{BB962C8B-B14F-4D97-AF65-F5344CB8AC3E}">
        <p14:creationId xmlns:p14="http://schemas.microsoft.com/office/powerpoint/2010/main" val="4038509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A9E8AE-4319-4511-95B5-401EE3D81514}"/>
              </a:ext>
            </a:extLst>
          </p:cNvPr>
          <p:cNvSpPr>
            <a:spLocks noGrp="1"/>
          </p:cNvSpPr>
          <p:nvPr>
            <p:ph type="title"/>
          </p:nvPr>
        </p:nvSpPr>
        <p:spPr/>
        <p:txBody>
          <a:bodyPr/>
          <a:lstStyle/>
          <a:p>
            <a:r>
              <a:rPr lang="en-US" dirty="0"/>
              <a:t>Design, development and testing </a:t>
            </a:r>
            <a:endParaRPr lang="en-GB" dirty="0"/>
          </a:p>
        </p:txBody>
      </p:sp>
      <p:sp>
        <p:nvSpPr>
          <p:cNvPr id="5" name="Symbol zastępczy stopki 4">
            <a:extLst>
              <a:ext uri="{FF2B5EF4-FFF2-40B4-BE49-F238E27FC236}">
                <a16:creationId xmlns:a16="http://schemas.microsoft.com/office/drawing/2014/main" id="{229AF522-8408-43CC-AD51-24406BA75E36}"/>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16" name="Symbol zastępczy zawartości 2">
            <a:extLst>
              <a:ext uri="{FF2B5EF4-FFF2-40B4-BE49-F238E27FC236}">
                <a16:creationId xmlns:a16="http://schemas.microsoft.com/office/drawing/2014/main" id="{E7FDC1C5-B688-4D0C-9BD6-B2D6735C864A}"/>
              </a:ext>
            </a:extLst>
          </p:cNvPr>
          <p:cNvSpPr>
            <a:spLocks noGrp="1"/>
          </p:cNvSpPr>
          <p:nvPr>
            <p:ph idx="1"/>
          </p:nvPr>
        </p:nvSpPr>
        <p:spPr>
          <a:xfrm>
            <a:off x="545905" y="1241026"/>
            <a:ext cx="4749995" cy="4540648"/>
          </a:xfrm>
        </p:spPr>
        <p:txBody>
          <a:bodyPr>
            <a:normAutofit fontScale="85000" lnSpcReduction="20000"/>
          </a:bodyPr>
          <a:lstStyle/>
          <a:p>
            <a:pPr>
              <a:lnSpc>
                <a:spcPct val="110000"/>
              </a:lnSpc>
            </a:pPr>
            <a:r>
              <a:rPr lang="en-US" b="1" dirty="0">
                <a:solidFill>
                  <a:schemeClr val="bg2">
                    <a:lumMod val="25000"/>
                  </a:schemeClr>
                </a:solidFill>
              </a:rPr>
              <a:t>New SRM-based construction products will be prototyped and tested according to the technical specifications relevant for their intended final use. </a:t>
            </a:r>
            <a:endParaRPr lang="pl-PL" b="1" dirty="0">
              <a:solidFill>
                <a:schemeClr val="bg2">
                  <a:lumMod val="25000"/>
                </a:schemeClr>
              </a:solidFill>
            </a:endParaRPr>
          </a:p>
          <a:p>
            <a:r>
              <a:rPr lang="en-US" b="1" dirty="0">
                <a:solidFill>
                  <a:schemeClr val="bg2">
                    <a:lumMod val="25000"/>
                  </a:schemeClr>
                </a:solidFill>
              </a:rPr>
              <a:t>The test data will </a:t>
            </a:r>
            <a:r>
              <a:rPr lang="pl-PL" b="1" dirty="0">
                <a:solidFill>
                  <a:schemeClr val="bg2">
                    <a:lumMod val="25000"/>
                  </a:schemeClr>
                </a:solidFill>
              </a:rPr>
              <a:t>be </a:t>
            </a:r>
            <a:r>
              <a:rPr lang="pl-PL" b="1" dirty="0" err="1">
                <a:solidFill>
                  <a:schemeClr val="bg2">
                    <a:lumMod val="25000"/>
                  </a:schemeClr>
                </a:solidFill>
              </a:rPr>
              <a:t>used</a:t>
            </a:r>
            <a:r>
              <a:rPr lang="pl-PL" b="1" dirty="0">
                <a:solidFill>
                  <a:schemeClr val="bg2">
                    <a:lumMod val="25000"/>
                  </a:schemeClr>
                </a:solidFill>
              </a:rPr>
              <a:t> to:</a:t>
            </a:r>
          </a:p>
          <a:p>
            <a:pPr lvl="1">
              <a:lnSpc>
                <a:spcPct val="120000"/>
              </a:lnSpc>
            </a:pPr>
            <a:r>
              <a:rPr lang="en-US" dirty="0">
                <a:solidFill>
                  <a:schemeClr val="bg2">
                    <a:lumMod val="25000"/>
                  </a:schemeClr>
                </a:solidFill>
              </a:rPr>
              <a:t>design and establish the modular as well as mobile pilot production plants for recycled and manufactured aggregates, building composites and recycled soils</a:t>
            </a:r>
            <a:r>
              <a:rPr lang="pl-PL" dirty="0">
                <a:solidFill>
                  <a:schemeClr val="bg2">
                    <a:lumMod val="25000"/>
                  </a:schemeClr>
                </a:solidFill>
              </a:rPr>
              <a:t>;</a:t>
            </a:r>
            <a:r>
              <a:rPr lang="en-US" dirty="0">
                <a:solidFill>
                  <a:schemeClr val="bg2">
                    <a:lumMod val="25000"/>
                  </a:schemeClr>
                </a:solidFill>
              </a:rPr>
              <a:t> </a:t>
            </a:r>
            <a:endParaRPr lang="pl-PL" dirty="0">
              <a:solidFill>
                <a:schemeClr val="bg2">
                  <a:lumMod val="25000"/>
                </a:schemeClr>
              </a:solidFill>
            </a:endParaRPr>
          </a:p>
          <a:p>
            <a:pPr lvl="1">
              <a:lnSpc>
                <a:spcPct val="120000"/>
              </a:lnSpc>
            </a:pPr>
            <a:r>
              <a:rPr lang="en-US" dirty="0">
                <a:solidFill>
                  <a:schemeClr val="bg2">
                    <a:lumMod val="25000"/>
                  </a:schemeClr>
                </a:solidFill>
              </a:rPr>
              <a:t>demonstrate their use in the large scale construction demos</a:t>
            </a:r>
            <a:r>
              <a:rPr lang="pl-PL" dirty="0">
                <a:solidFill>
                  <a:schemeClr val="bg2">
                    <a:lumMod val="25000"/>
                  </a:schemeClr>
                </a:solidFill>
              </a:rPr>
              <a:t>.</a:t>
            </a:r>
            <a:r>
              <a:rPr lang="en-US" dirty="0">
                <a:solidFill>
                  <a:schemeClr val="bg2">
                    <a:lumMod val="25000"/>
                  </a:schemeClr>
                </a:solidFill>
              </a:rPr>
              <a:t> </a:t>
            </a:r>
            <a:endParaRPr lang="pl-PL" dirty="0">
              <a:solidFill>
                <a:schemeClr val="bg2">
                  <a:lumMod val="25000"/>
                </a:schemeClr>
              </a:solidFill>
            </a:endParaRPr>
          </a:p>
        </p:txBody>
      </p:sp>
      <p:pic>
        <p:nvPicPr>
          <p:cNvPr id="17" name="Obraz 16">
            <a:extLst>
              <a:ext uri="{FF2B5EF4-FFF2-40B4-BE49-F238E27FC236}">
                <a16:creationId xmlns:a16="http://schemas.microsoft.com/office/drawing/2014/main" id="{86E82AFA-73A9-4B67-9D52-82FC8900CF08}"/>
              </a:ext>
            </a:extLst>
          </p:cNvPr>
          <p:cNvPicPr>
            <a:picLocks noChangeAspect="1"/>
          </p:cNvPicPr>
          <p:nvPr/>
        </p:nvPicPr>
        <p:blipFill>
          <a:blip r:embed="rId2"/>
          <a:stretch>
            <a:fillRect/>
          </a:stretch>
        </p:blipFill>
        <p:spPr>
          <a:xfrm>
            <a:off x="5563664" y="1241025"/>
            <a:ext cx="6372498" cy="4540649"/>
          </a:xfrm>
          <a:prstGeom prst="rect">
            <a:avLst/>
          </a:prstGeom>
        </p:spPr>
      </p:pic>
    </p:spTree>
    <p:extLst>
      <p:ext uri="{BB962C8B-B14F-4D97-AF65-F5344CB8AC3E}">
        <p14:creationId xmlns:p14="http://schemas.microsoft.com/office/powerpoint/2010/main" val="3413258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A425DF-48EB-4AB9-8B92-F8AF674D9149}"/>
              </a:ext>
            </a:extLst>
          </p:cNvPr>
          <p:cNvSpPr>
            <a:spLocks noGrp="1"/>
          </p:cNvSpPr>
          <p:nvPr>
            <p:ph type="title"/>
          </p:nvPr>
        </p:nvSpPr>
        <p:spPr/>
        <p:txBody>
          <a:bodyPr>
            <a:normAutofit/>
          </a:bodyPr>
          <a:lstStyle/>
          <a:p>
            <a:r>
              <a:rPr lang="pl-PL" dirty="0"/>
              <a:t>CINDERELA Demos and </a:t>
            </a:r>
            <a:r>
              <a:rPr lang="pl-PL" dirty="0" err="1"/>
              <a:t>use</a:t>
            </a:r>
            <a:r>
              <a:rPr lang="pl-PL" dirty="0"/>
              <a:t> </a:t>
            </a:r>
            <a:r>
              <a:rPr lang="pl-PL" dirty="0" err="1"/>
              <a:t>cases</a:t>
            </a:r>
            <a:endParaRPr lang="en-GB" dirty="0"/>
          </a:p>
        </p:txBody>
      </p:sp>
      <p:sp>
        <p:nvSpPr>
          <p:cNvPr id="3" name="Symbol zastępczy zawartości 2">
            <a:extLst>
              <a:ext uri="{FF2B5EF4-FFF2-40B4-BE49-F238E27FC236}">
                <a16:creationId xmlns:a16="http://schemas.microsoft.com/office/drawing/2014/main" id="{0DB87952-6C47-4BC5-879A-18BA46147FC1}"/>
              </a:ext>
            </a:extLst>
          </p:cNvPr>
          <p:cNvSpPr>
            <a:spLocks noGrp="1"/>
          </p:cNvSpPr>
          <p:nvPr>
            <p:ph idx="1"/>
          </p:nvPr>
        </p:nvSpPr>
        <p:spPr>
          <a:xfrm>
            <a:off x="601116" y="1247776"/>
            <a:ext cx="7285583" cy="4581524"/>
          </a:xfrm>
        </p:spPr>
        <p:txBody>
          <a:bodyPr>
            <a:noAutofit/>
          </a:bodyPr>
          <a:lstStyle/>
          <a:p>
            <a:pPr marL="285750" indent="-285750">
              <a:lnSpc>
                <a:spcPct val="100000"/>
              </a:lnSpc>
            </a:pPr>
            <a:r>
              <a:rPr lang="en-GB" dirty="0">
                <a:solidFill>
                  <a:schemeClr val="bg2">
                    <a:lumMod val="25000"/>
                  </a:schemeClr>
                </a:solidFill>
              </a:rPr>
              <a:t>To ensure its usefulness across Europe, </a:t>
            </a:r>
            <a:r>
              <a:rPr lang="en-GB" dirty="0" err="1">
                <a:solidFill>
                  <a:schemeClr val="bg2">
                    <a:lumMod val="25000"/>
                  </a:schemeClr>
                </a:solidFill>
              </a:rPr>
              <a:t>CinderOSS</a:t>
            </a:r>
            <a:r>
              <a:rPr lang="en-GB" dirty="0">
                <a:solidFill>
                  <a:schemeClr val="bg2">
                    <a:lumMod val="25000"/>
                  </a:schemeClr>
                </a:solidFill>
              </a:rPr>
              <a:t> as a systemic approach and a framework for the implementation of </a:t>
            </a:r>
            <a:r>
              <a:rPr lang="en-GB" dirty="0" err="1">
                <a:solidFill>
                  <a:schemeClr val="bg2">
                    <a:lumMod val="25000"/>
                  </a:schemeClr>
                </a:solidFill>
              </a:rPr>
              <a:t>CinderCEBM</a:t>
            </a:r>
            <a:r>
              <a:rPr lang="en-GB" dirty="0">
                <a:solidFill>
                  <a:schemeClr val="bg2">
                    <a:lumMod val="25000"/>
                  </a:schemeClr>
                </a:solidFill>
              </a:rPr>
              <a:t> will be tested in different socio-economic environments.  </a:t>
            </a:r>
          </a:p>
          <a:p>
            <a:pPr marL="285750" indent="-285750">
              <a:lnSpc>
                <a:spcPct val="100000"/>
              </a:lnSpc>
            </a:pPr>
            <a:r>
              <a:rPr lang="en-GB" dirty="0">
                <a:solidFill>
                  <a:schemeClr val="bg2">
                    <a:lumMod val="25000"/>
                  </a:schemeClr>
                </a:solidFill>
              </a:rPr>
              <a:t>Technological and systemic demonstration will be done in Slovenia, Spain and Croatia</a:t>
            </a:r>
            <a:r>
              <a:rPr lang="sl-SI" dirty="0">
                <a:solidFill>
                  <a:schemeClr val="bg2">
                    <a:lumMod val="25000"/>
                  </a:schemeClr>
                </a:solidFill>
              </a:rPr>
              <a:t>.</a:t>
            </a:r>
            <a:endParaRPr lang="en-GB" dirty="0">
              <a:solidFill>
                <a:schemeClr val="bg2">
                  <a:lumMod val="25000"/>
                </a:schemeClr>
              </a:solidFill>
            </a:endParaRPr>
          </a:p>
          <a:p>
            <a:pPr marL="285750" indent="-285750">
              <a:lnSpc>
                <a:spcPct val="100000"/>
              </a:lnSpc>
            </a:pPr>
            <a:r>
              <a:rPr lang="en-GB" dirty="0">
                <a:solidFill>
                  <a:schemeClr val="bg2">
                    <a:lumMod val="25000"/>
                  </a:schemeClr>
                </a:solidFill>
              </a:rPr>
              <a:t>Additionally, the applicability of </a:t>
            </a:r>
            <a:r>
              <a:rPr lang="en-GB" dirty="0" err="1">
                <a:solidFill>
                  <a:schemeClr val="bg2">
                    <a:lumMod val="25000"/>
                  </a:schemeClr>
                </a:solidFill>
              </a:rPr>
              <a:t>CinderCEBM</a:t>
            </a:r>
            <a:r>
              <a:rPr lang="en-GB" dirty="0">
                <a:solidFill>
                  <a:schemeClr val="bg2">
                    <a:lumMod val="25000"/>
                  </a:schemeClr>
                </a:solidFill>
              </a:rPr>
              <a:t> aided by </a:t>
            </a:r>
            <a:r>
              <a:rPr lang="en-GB" dirty="0" err="1">
                <a:solidFill>
                  <a:schemeClr val="bg2">
                    <a:lumMod val="25000"/>
                  </a:schemeClr>
                </a:solidFill>
              </a:rPr>
              <a:t>CinderOSS</a:t>
            </a:r>
            <a:r>
              <a:rPr lang="en-GB" dirty="0">
                <a:solidFill>
                  <a:schemeClr val="bg2">
                    <a:lumMod val="25000"/>
                  </a:schemeClr>
                </a:solidFill>
              </a:rPr>
              <a:t> as a systemic approach will be tested in the Netherlands, Italy and Poland. </a:t>
            </a:r>
          </a:p>
        </p:txBody>
      </p:sp>
      <p:sp>
        <p:nvSpPr>
          <p:cNvPr id="5" name="Symbol zastępczy stopki 4">
            <a:extLst>
              <a:ext uri="{FF2B5EF4-FFF2-40B4-BE49-F238E27FC236}">
                <a16:creationId xmlns:a16="http://schemas.microsoft.com/office/drawing/2014/main" id="{A0406580-F993-434A-B278-6034BD0BDB6C}"/>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F2D231DD-4AF5-4046-9E32-8177F8A7ACC1}"/>
              </a:ext>
            </a:extLst>
          </p:cNvPr>
          <p:cNvPicPr>
            <a:picLocks noChangeAspect="1"/>
          </p:cNvPicPr>
          <p:nvPr/>
        </p:nvPicPr>
        <p:blipFill>
          <a:blip r:embed="rId2"/>
          <a:stretch>
            <a:fillRect/>
          </a:stretch>
        </p:blipFill>
        <p:spPr>
          <a:xfrm>
            <a:off x="8410575" y="36786"/>
            <a:ext cx="3542553" cy="615313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61795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DDAAD3-7626-41CD-A7F9-EA9A98A0B334}"/>
              </a:ext>
            </a:extLst>
          </p:cNvPr>
          <p:cNvSpPr>
            <a:spLocks noGrp="1"/>
          </p:cNvSpPr>
          <p:nvPr>
            <p:ph type="title"/>
          </p:nvPr>
        </p:nvSpPr>
        <p:spPr/>
        <p:txBody>
          <a:bodyPr/>
          <a:lstStyle/>
          <a:p>
            <a:r>
              <a:rPr lang="pl-PL" dirty="0"/>
              <a:t>CINDERELA Demo </a:t>
            </a:r>
            <a:r>
              <a:rPr lang="pl-PL" dirty="0" err="1"/>
              <a:t>Pilots</a:t>
            </a:r>
            <a:r>
              <a:rPr lang="pl-PL" dirty="0"/>
              <a:t> </a:t>
            </a:r>
            <a:endParaRPr lang="en-GB" dirty="0"/>
          </a:p>
        </p:txBody>
      </p:sp>
      <p:sp>
        <p:nvSpPr>
          <p:cNvPr id="3" name="Symbol zastępczy zawartości 2">
            <a:extLst>
              <a:ext uri="{FF2B5EF4-FFF2-40B4-BE49-F238E27FC236}">
                <a16:creationId xmlns:a16="http://schemas.microsoft.com/office/drawing/2014/main" id="{861896F5-ECF2-497A-8AF3-570417A321DB}"/>
              </a:ext>
            </a:extLst>
          </p:cNvPr>
          <p:cNvSpPr>
            <a:spLocks noGrp="1"/>
          </p:cNvSpPr>
          <p:nvPr>
            <p:ph idx="1"/>
          </p:nvPr>
        </p:nvSpPr>
        <p:spPr/>
        <p:txBody>
          <a:bodyPr/>
          <a:lstStyle/>
          <a:p>
            <a:endParaRPr lang="en-GB"/>
          </a:p>
        </p:txBody>
      </p:sp>
      <p:sp>
        <p:nvSpPr>
          <p:cNvPr id="5" name="Symbol zastępczy stopki 4">
            <a:extLst>
              <a:ext uri="{FF2B5EF4-FFF2-40B4-BE49-F238E27FC236}">
                <a16:creationId xmlns:a16="http://schemas.microsoft.com/office/drawing/2014/main" id="{719D1351-77EA-4D8B-8EAC-DF1418FB624F}"/>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6569DF2D-A2E6-4EC4-8084-3BB77105DDFF}"/>
              </a:ext>
            </a:extLst>
          </p:cNvPr>
          <p:cNvPicPr>
            <a:picLocks noChangeAspect="1"/>
          </p:cNvPicPr>
          <p:nvPr/>
        </p:nvPicPr>
        <p:blipFill>
          <a:blip r:embed="rId2"/>
          <a:stretch>
            <a:fillRect/>
          </a:stretch>
        </p:blipFill>
        <p:spPr>
          <a:xfrm>
            <a:off x="0" y="1280407"/>
            <a:ext cx="12199314" cy="4351338"/>
          </a:xfrm>
          <a:prstGeom prst="rect">
            <a:avLst/>
          </a:prstGeom>
        </p:spPr>
      </p:pic>
    </p:spTree>
    <p:extLst>
      <p:ext uri="{BB962C8B-B14F-4D97-AF65-F5344CB8AC3E}">
        <p14:creationId xmlns:p14="http://schemas.microsoft.com/office/powerpoint/2010/main" val="1154487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3304C0-CC9E-4BE6-8DD3-CFE19044117F}"/>
              </a:ext>
            </a:extLst>
          </p:cNvPr>
          <p:cNvSpPr>
            <a:spLocks noGrp="1"/>
          </p:cNvSpPr>
          <p:nvPr>
            <p:ph type="title"/>
          </p:nvPr>
        </p:nvSpPr>
        <p:spPr/>
        <p:txBody>
          <a:bodyPr/>
          <a:lstStyle/>
          <a:p>
            <a:r>
              <a:rPr lang="en-US" dirty="0"/>
              <a:t>Environmental, economic &amp; social assessments</a:t>
            </a:r>
            <a:endParaRPr lang="en-GB" dirty="0"/>
          </a:p>
        </p:txBody>
      </p:sp>
      <p:sp>
        <p:nvSpPr>
          <p:cNvPr id="3" name="Symbol zastępczy zawartości 2">
            <a:extLst>
              <a:ext uri="{FF2B5EF4-FFF2-40B4-BE49-F238E27FC236}">
                <a16:creationId xmlns:a16="http://schemas.microsoft.com/office/drawing/2014/main" id="{BAD3A0C6-1678-4DF9-81C5-B42288F3B53B}"/>
              </a:ext>
            </a:extLst>
          </p:cNvPr>
          <p:cNvSpPr>
            <a:spLocks noGrp="1"/>
          </p:cNvSpPr>
          <p:nvPr>
            <p:ph idx="1"/>
          </p:nvPr>
        </p:nvSpPr>
        <p:spPr>
          <a:xfrm>
            <a:off x="6334124" y="1407851"/>
            <a:ext cx="4944517" cy="4351338"/>
          </a:xfrm>
        </p:spPr>
        <p:txBody>
          <a:bodyPr>
            <a:normAutofit lnSpcReduction="10000"/>
          </a:bodyPr>
          <a:lstStyle/>
          <a:p>
            <a:r>
              <a:rPr lang="en-GB">
                <a:solidFill>
                  <a:srgbClr val="95C11F"/>
                </a:solidFill>
              </a:rPr>
              <a:t>Sustainability of CinderelaCEBM will be proven with the environmental, economic and social assessment through whole life (LCA, LCC and S-LCA).</a:t>
            </a:r>
          </a:p>
          <a:p>
            <a:r>
              <a:rPr lang="en-GB">
                <a:solidFill>
                  <a:srgbClr val="95C11F"/>
                </a:solidFill>
              </a:rPr>
              <a:t>Environmental performance of the SRM-based construction materials will be assesed using Environmental Technology Verification (ETV) scheme.</a:t>
            </a:r>
          </a:p>
        </p:txBody>
      </p:sp>
      <p:sp>
        <p:nvSpPr>
          <p:cNvPr id="5" name="Symbol zastępczy stopki 4">
            <a:extLst>
              <a:ext uri="{FF2B5EF4-FFF2-40B4-BE49-F238E27FC236}">
                <a16:creationId xmlns:a16="http://schemas.microsoft.com/office/drawing/2014/main" id="{E83E4107-E709-4D46-9FE9-0EB217DCA442}"/>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317D9AD2-F647-4013-A744-A47A17CB64C4}"/>
              </a:ext>
            </a:extLst>
          </p:cNvPr>
          <p:cNvPicPr>
            <a:picLocks noChangeAspect="1"/>
          </p:cNvPicPr>
          <p:nvPr/>
        </p:nvPicPr>
        <p:blipFill rotWithShape="1">
          <a:blip r:embed="rId2">
            <a:extLst>
              <a:ext uri="{28A0092B-C50C-407E-A947-70E740481C1C}">
                <a14:useLocalDpi xmlns:a14="http://schemas.microsoft.com/office/drawing/2010/main" val="0"/>
              </a:ext>
            </a:extLst>
          </a:blip>
          <a:srcRect l="30978"/>
          <a:stretch/>
        </p:blipFill>
        <p:spPr>
          <a:xfrm>
            <a:off x="0" y="1037181"/>
            <a:ext cx="5135767" cy="4963024"/>
          </a:xfrm>
          <a:prstGeom prst="rect">
            <a:avLst/>
          </a:prstGeom>
        </p:spPr>
      </p:pic>
      <p:sp>
        <p:nvSpPr>
          <p:cNvPr id="7" name="pole tekstowe 6">
            <a:extLst>
              <a:ext uri="{FF2B5EF4-FFF2-40B4-BE49-F238E27FC236}">
                <a16:creationId xmlns:a16="http://schemas.microsoft.com/office/drawing/2014/main" id="{D13C70EA-55A3-4A63-80A3-5364C1D5383F}"/>
              </a:ext>
            </a:extLst>
          </p:cNvPr>
          <p:cNvSpPr txBox="1"/>
          <p:nvPr/>
        </p:nvSpPr>
        <p:spPr>
          <a:xfrm>
            <a:off x="104774" y="1044857"/>
            <a:ext cx="5030993" cy="2677656"/>
          </a:xfrm>
          <a:prstGeom prst="rect">
            <a:avLst/>
          </a:prstGeom>
          <a:noFill/>
        </p:spPr>
        <p:txBody>
          <a:bodyPr wrap="square" rtlCol="0">
            <a:spAutoFit/>
          </a:bodyPr>
          <a:lstStyle/>
          <a:p>
            <a:r>
              <a:rPr lang="en-US" sz="2800" b="1" i="1" dirty="0"/>
              <a:t>The project will contribute to </a:t>
            </a:r>
            <a:br>
              <a:rPr lang="en-US" sz="2800" b="1" i="1" dirty="0"/>
            </a:br>
            <a:r>
              <a:rPr lang="en-US" sz="2800" b="1" i="1" dirty="0"/>
              <a:t>20% reduction of environmental impacts along the value and supply chain, reducing virgin material exploitation and converting wastes to products.</a:t>
            </a:r>
          </a:p>
        </p:txBody>
      </p:sp>
    </p:spTree>
    <p:extLst>
      <p:ext uri="{BB962C8B-B14F-4D97-AF65-F5344CB8AC3E}">
        <p14:creationId xmlns:p14="http://schemas.microsoft.com/office/powerpoint/2010/main" val="3712519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0B302D8-6CE4-44FC-9B77-6ABF1DE5B826}"/>
              </a:ext>
            </a:extLst>
          </p:cNvPr>
          <p:cNvSpPr>
            <a:spLocks noGrp="1"/>
          </p:cNvSpPr>
          <p:nvPr>
            <p:ph type="title"/>
          </p:nvPr>
        </p:nvSpPr>
        <p:spPr/>
        <p:txBody>
          <a:bodyPr/>
          <a:lstStyle/>
          <a:p>
            <a:r>
              <a:rPr lang="pl-PL" dirty="0" err="1"/>
              <a:t>Benefits</a:t>
            </a:r>
            <a:r>
              <a:rPr lang="pl-PL" dirty="0"/>
              <a:t> of CINDERELA</a:t>
            </a:r>
            <a:endParaRPr lang="en-GB" dirty="0"/>
          </a:p>
        </p:txBody>
      </p:sp>
      <p:sp>
        <p:nvSpPr>
          <p:cNvPr id="3" name="Symbol zastępczy zawartości 2">
            <a:extLst>
              <a:ext uri="{FF2B5EF4-FFF2-40B4-BE49-F238E27FC236}">
                <a16:creationId xmlns:a16="http://schemas.microsoft.com/office/drawing/2014/main" id="{F76B5B45-B250-4046-BFF8-1BB1BF7AF612}"/>
              </a:ext>
            </a:extLst>
          </p:cNvPr>
          <p:cNvSpPr>
            <a:spLocks noGrp="1"/>
          </p:cNvSpPr>
          <p:nvPr>
            <p:ph idx="1"/>
          </p:nvPr>
        </p:nvSpPr>
        <p:spPr>
          <a:xfrm>
            <a:off x="234492" y="1087323"/>
            <a:ext cx="6213933" cy="5328444"/>
          </a:xfrm>
        </p:spPr>
        <p:txBody>
          <a:bodyPr>
            <a:normAutofit lnSpcReduction="10000"/>
          </a:bodyPr>
          <a:lstStyle/>
          <a:p>
            <a:r>
              <a:rPr lang="en-GB" dirty="0">
                <a:solidFill>
                  <a:srgbClr val="95C11F"/>
                </a:solidFill>
              </a:rPr>
              <a:t>creates new business opportunities </a:t>
            </a:r>
            <a:r>
              <a:rPr lang="en-GB" dirty="0">
                <a:solidFill>
                  <a:schemeClr val="bg2">
                    <a:lumMod val="25000"/>
                  </a:schemeClr>
                </a:solidFill>
              </a:rPr>
              <a:t>for construction industry and SMEs based on waste materials available locally/regionally;</a:t>
            </a:r>
          </a:p>
          <a:p>
            <a:r>
              <a:rPr lang="en-GB" dirty="0">
                <a:solidFill>
                  <a:srgbClr val="95C11F"/>
                </a:solidFill>
              </a:rPr>
              <a:t>provides evidence based knowledge </a:t>
            </a:r>
            <a:r>
              <a:rPr lang="en-GB" dirty="0">
                <a:solidFill>
                  <a:schemeClr val="bg2">
                    <a:lumMod val="25000"/>
                  </a:schemeClr>
                </a:solidFill>
              </a:rPr>
              <a:t>on the enabling framework conditions for design, production and use of SRM</a:t>
            </a:r>
            <a:r>
              <a:rPr lang="sl-SI" dirty="0">
                <a:solidFill>
                  <a:schemeClr val="bg2">
                    <a:lumMod val="25000"/>
                  </a:schemeClr>
                </a:solidFill>
              </a:rPr>
              <a:t>-</a:t>
            </a:r>
            <a:r>
              <a:rPr lang="en-GB" dirty="0">
                <a:solidFill>
                  <a:schemeClr val="bg2">
                    <a:lumMod val="25000"/>
                  </a:schemeClr>
                </a:solidFill>
              </a:rPr>
              <a:t>based construction materials;</a:t>
            </a:r>
          </a:p>
          <a:p>
            <a:r>
              <a:rPr lang="en-GB" dirty="0">
                <a:solidFill>
                  <a:srgbClr val="95C11F"/>
                </a:solidFill>
              </a:rPr>
              <a:t>helps build confidence in innovative SRM</a:t>
            </a:r>
            <a:r>
              <a:rPr lang="sl-SI" dirty="0">
                <a:solidFill>
                  <a:srgbClr val="95C11F"/>
                </a:solidFill>
              </a:rPr>
              <a:t>-</a:t>
            </a:r>
            <a:r>
              <a:rPr lang="en-GB" dirty="0">
                <a:solidFill>
                  <a:srgbClr val="95C11F"/>
                </a:solidFill>
              </a:rPr>
              <a:t>based construction materials </a:t>
            </a:r>
            <a:r>
              <a:rPr lang="en-GB" dirty="0">
                <a:solidFill>
                  <a:schemeClr val="bg2">
                    <a:lumMod val="25000"/>
                  </a:schemeClr>
                </a:solidFill>
              </a:rPr>
              <a:t>providing reliable test data on their performance based on testing protocols in line with the construction sector requirements.</a:t>
            </a:r>
          </a:p>
        </p:txBody>
      </p:sp>
      <p:sp>
        <p:nvSpPr>
          <p:cNvPr id="5" name="Symbol zastępczy stopki 4">
            <a:extLst>
              <a:ext uri="{FF2B5EF4-FFF2-40B4-BE49-F238E27FC236}">
                <a16:creationId xmlns:a16="http://schemas.microsoft.com/office/drawing/2014/main" id="{5235EC40-078F-4AA3-8572-DBF5A7F219D7}"/>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5F607AA5-CE76-4044-A69A-9229233545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18050" y="1599652"/>
            <a:ext cx="5673950" cy="3785588"/>
          </a:xfrm>
          <a:prstGeom prst="rect">
            <a:avLst/>
          </a:prstGeom>
        </p:spPr>
      </p:pic>
      <p:sp>
        <p:nvSpPr>
          <p:cNvPr id="7" name="pole tekstowe 6">
            <a:extLst>
              <a:ext uri="{FF2B5EF4-FFF2-40B4-BE49-F238E27FC236}">
                <a16:creationId xmlns:a16="http://schemas.microsoft.com/office/drawing/2014/main" id="{EFFFAC9A-D6BB-4AE9-9A62-FA49EF88BBFE}"/>
              </a:ext>
            </a:extLst>
          </p:cNvPr>
          <p:cNvSpPr txBox="1"/>
          <p:nvPr/>
        </p:nvSpPr>
        <p:spPr>
          <a:xfrm>
            <a:off x="6667500" y="2014488"/>
            <a:ext cx="5524500" cy="3046988"/>
          </a:xfrm>
          <a:prstGeom prst="rect">
            <a:avLst/>
          </a:prstGeom>
          <a:noFill/>
        </p:spPr>
        <p:txBody>
          <a:bodyPr wrap="square" rtlCol="0">
            <a:spAutoFit/>
          </a:bodyPr>
          <a:lstStyle/>
          <a:p>
            <a:r>
              <a:rPr lang="pl-PL" sz="3200" b="1" i="1" dirty="0">
                <a:solidFill>
                  <a:schemeClr val="accent1">
                    <a:lumMod val="75000"/>
                  </a:schemeClr>
                </a:solidFill>
              </a:rPr>
              <a:t>CINDERELA </a:t>
            </a:r>
            <a:r>
              <a:rPr lang="en-US" sz="3200" b="1" i="1" dirty="0">
                <a:solidFill>
                  <a:schemeClr val="accent1">
                    <a:lumMod val="75000"/>
                  </a:schemeClr>
                </a:solidFill>
              </a:rPr>
              <a:t>mobilizes stakeholders and resources for circular economy implementation in the construction sector on local/regional level.</a:t>
            </a:r>
          </a:p>
        </p:txBody>
      </p:sp>
    </p:spTree>
    <p:extLst>
      <p:ext uri="{BB962C8B-B14F-4D97-AF65-F5344CB8AC3E}">
        <p14:creationId xmlns:p14="http://schemas.microsoft.com/office/powerpoint/2010/main" val="2426293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6CC3B2C-18D8-4118-A82C-BA168ABAB084}"/>
              </a:ext>
            </a:extLst>
          </p:cNvPr>
          <p:cNvSpPr>
            <a:spLocks noGrp="1"/>
          </p:cNvSpPr>
          <p:nvPr>
            <p:ph type="title"/>
          </p:nvPr>
        </p:nvSpPr>
        <p:spPr/>
        <p:txBody>
          <a:bodyPr/>
          <a:lstStyle/>
          <a:p>
            <a:r>
              <a:rPr lang="pl-PL" dirty="0" err="1"/>
              <a:t>More</a:t>
            </a:r>
            <a:r>
              <a:rPr lang="pl-PL" dirty="0"/>
              <a:t> info on CINDERELA</a:t>
            </a:r>
            <a:endParaRPr lang="en-GB" dirty="0"/>
          </a:p>
        </p:txBody>
      </p:sp>
      <p:sp>
        <p:nvSpPr>
          <p:cNvPr id="3" name="Symbol zastępczy zawartości 2">
            <a:extLst>
              <a:ext uri="{FF2B5EF4-FFF2-40B4-BE49-F238E27FC236}">
                <a16:creationId xmlns:a16="http://schemas.microsoft.com/office/drawing/2014/main" id="{7FBFE525-8163-412D-90E6-377DD9FF8BF0}"/>
              </a:ext>
            </a:extLst>
          </p:cNvPr>
          <p:cNvSpPr>
            <a:spLocks noGrp="1"/>
          </p:cNvSpPr>
          <p:nvPr>
            <p:ph idx="1"/>
          </p:nvPr>
        </p:nvSpPr>
        <p:spPr>
          <a:xfrm>
            <a:off x="1415043" y="3564939"/>
            <a:ext cx="9315553" cy="822001"/>
          </a:xfrm>
        </p:spPr>
        <p:txBody>
          <a:bodyPr>
            <a:noAutofit/>
          </a:bodyPr>
          <a:lstStyle/>
          <a:p>
            <a:pPr marL="3281363" indent="-3281363">
              <a:lnSpc>
                <a:spcPct val="100000"/>
              </a:lnSpc>
              <a:spcBef>
                <a:spcPts val="0"/>
              </a:spcBef>
              <a:spcAft>
                <a:spcPts val="600"/>
              </a:spcAft>
              <a:buNone/>
            </a:pPr>
            <a:r>
              <a:rPr lang="pl-PL" dirty="0" err="1"/>
              <a:t>Follow</a:t>
            </a:r>
            <a:r>
              <a:rPr lang="pl-PL" dirty="0"/>
              <a:t> </a:t>
            </a:r>
            <a:r>
              <a:rPr lang="pl-PL" dirty="0" err="1"/>
              <a:t>us</a:t>
            </a:r>
            <a:r>
              <a:rPr lang="pl-PL" dirty="0"/>
              <a:t> on LinkedIn: </a:t>
            </a:r>
            <a:r>
              <a:rPr lang="pl-PL" dirty="0">
                <a:solidFill>
                  <a:srgbClr val="4472C4"/>
                </a:solidFill>
              </a:rPr>
              <a:t>https://www.linkedin.com/in/cinderela-project-7329ba16a/</a:t>
            </a:r>
          </a:p>
        </p:txBody>
      </p:sp>
      <p:sp>
        <p:nvSpPr>
          <p:cNvPr id="5" name="Symbol zastępczy stopki 4">
            <a:extLst>
              <a:ext uri="{FF2B5EF4-FFF2-40B4-BE49-F238E27FC236}">
                <a16:creationId xmlns:a16="http://schemas.microsoft.com/office/drawing/2014/main" id="{F286864B-8314-40E2-B03B-E088DCB19496}"/>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7" name="Symbol zastępczy zawartości 2">
            <a:extLst>
              <a:ext uri="{FF2B5EF4-FFF2-40B4-BE49-F238E27FC236}">
                <a16:creationId xmlns:a16="http://schemas.microsoft.com/office/drawing/2014/main" id="{7FBFE525-8163-412D-90E6-377DD9FF8BF0}"/>
              </a:ext>
            </a:extLst>
          </p:cNvPr>
          <p:cNvSpPr txBox="1">
            <a:spLocks/>
          </p:cNvSpPr>
          <p:nvPr/>
        </p:nvSpPr>
        <p:spPr>
          <a:xfrm>
            <a:off x="1415043" y="2566855"/>
            <a:ext cx="10515600" cy="4610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4472C4"/>
              </a:buClr>
              <a:buFont typeface="Arial" panose="020B0604020202020204" pitchFamily="34" charset="0"/>
              <a:buChar char="•"/>
              <a:defRPr sz="2800" kern="1200">
                <a:solidFill>
                  <a:srgbClr val="333739"/>
                </a:solidFill>
                <a:latin typeface="+mn-lt"/>
                <a:ea typeface="+mn-ea"/>
                <a:cs typeface="+mn-cs"/>
              </a:defRPr>
            </a:lvl1pPr>
            <a:lvl2pPr marL="685800" indent="-228600" algn="l" defTabSz="914400" rtl="0" eaLnBrk="1" latinLnBrk="0" hangingPunct="1">
              <a:lnSpc>
                <a:spcPct val="90000"/>
              </a:lnSpc>
              <a:spcBef>
                <a:spcPts val="500"/>
              </a:spcBef>
              <a:buClr>
                <a:srgbClr val="4472C4"/>
              </a:buClr>
              <a:buFont typeface="Arial" panose="020B0604020202020204" pitchFamily="34" charset="0"/>
              <a:buChar char="•"/>
              <a:defRPr sz="2400" kern="1200">
                <a:solidFill>
                  <a:srgbClr val="333739"/>
                </a:solidFill>
                <a:latin typeface="+mn-lt"/>
                <a:ea typeface="+mn-ea"/>
                <a:cs typeface="+mn-cs"/>
              </a:defRPr>
            </a:lvl2pPr>
            <a:lvl3pPr marL="1143000" indent="-228600" algn="l" defTabSz="914400" rtl="0" eaLnBrk="1" latinLnBrk="0" hangingPunct="1">
              <a:lnSpc>
                <a:spcPct val="90000"/>
              </a:lnSpc>
              <a:spcBef>
                <a:spcPts val="500"/>
              </a:spcBef>
              <a:buClr>
                <a:srgbClr val="4472C4"/>
              </a:buClr>
              <a:buFont typeface="Arial" panose="020B0604020202020204" pitchFamily="34" charset="0"/>
              <a:buChar char="•"/>
              <a:defRPr sz="2000" kern="1200">
                <a:solidFill>
                  <a:srgbClr val="333739"/>
                </a:solidFill>
                <a:latin typeface="+mn-lt"/>
                <a:ea typeface="+mn-ea"/>
                <a:cs typeface="+mn-cs"/>
              </a:defRPr>
            </a:lvl3pPr>
            <a:lvl4pPr marL="16002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4pPr>
            <a:lvl5pPr marL="20574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pl-PL" dirty="0" err="1"/>
              <a:t>Visit</a:t>
            </a:r>
            <a:r>
              <a:rPr lang="pl-PL" dirty="0"/>
              <a:t> </a:t>
            </a:r>
            <a:r>
              <a:rPr lang="pl-PL" dirty="0" err="1"/>
              <a:t>our</a:t>
            </a:r>
            <a:r>
              <a:rPr lang="pl-PL" dirty="0"/>
              <a:t> </a:t>
            </a:r>
            <a:r>
              <a:rPr lang="pl-PL" dirty="0" err="1"/>
              <a:t>website</a:t>
            </a:r>
            <a:r>
              <a:rPr lang="pl-PL" dirty="0"/>
              <a:t>: </a:t>
            </a:r>
            <a:r>
              <a:rPr lang="pl-PL" dirty="0">
                <a:solidFill>
                  <a:srgbClr val="4472C4"/>
                </a:solidFill>
              </a:rPr>
              <a:t>https://www.cinderela.eu/</a:t>
            </a:r>
          </a:p>
        </p:txBody>
      </p:sp>
      <p:sp>
        <p:nvSpPr>
          <p:cNvPr id="8" name="Symbol zastępczy zawartości 2">
            <a:extLst>
              <a:ext uri="{FF2B5EF4-FFF2-40B4-BE49-F238E27FC236}">
                <a16:creationId xmlns:a16="http://schemas.microsoft.com/office/drawing/2014/main" id="{7FBFE525-8163-412D-90E6-377DD9FF8BF0}"/>
              </a:ext>
            </a:extLst>
          </p:cNvPr>
          <p:cNvSpPr txBox="1">
            <a:spLocks/>
          </p:cNvSpPr>
          <p:nvPr/>
        </p:nvSpPr>
        <p:spPr>
          <a:xfrm>
            <a:off x="1415043" y="4906482"/>
            <a:ext cx="10515600" cy="4960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472C4"/>
              </a:buClr>
              <a:buFont typeface="Arial" panose="020B0604020202020204" pitchFamily="34" charset="0"/>
              <a:buChar char="•"/>
              <a:defRPr sz="2800" kern="1200">
                <a:solidFill>
                  <a:srgbClr val="333739"/>
                </a:solidFill>
                <a:latin typeface="+mn-lt"/>
                <a:ea typeface="+mn-ea"/>
                <a:cs typeface="+mn-cs"/>
              </a:defRPr>
            </a:lvl1pPr>
            <a:lvl2pPr marL="685800" indent="-228600" algn="l" defTabSz="914400" rtl="0" eaLnBrk="1" latinLnBrk="0" hangingPunct="1">
              <a:lnSpc>
                <a:spcPct val="90000"/>
              </a:lnSpc>
              <a:spcBef>
                <a:spcPts val="500"/>
              </a:spcBef>
              <a:buClr>
                <a:srgbClr val="4472C4"/>
              </a:buClr>
              <a:buFont typeface="Arial" panose="020B0604020202020204" pitchFamily="34" charset="0"/>
              <a:buChar char="•"/>
              <a:defRPr sz="2400" kern="1200">
                <a:solidFill>
                  <a:srgbClr val="333739"/>
                </a:solidFill>
                <a:latin typeface="+mn-lt"/>
                <a:ea typeface="+mn-ea"/>
                <a:cs typeface="+mn-cs"/>
              </a:defRPr>
            </a:lvl2pPr>
            <a:lvl3pPr marL="1143000" indent="-228600" algn="l" defTabSz="914400" rtl="0" eaLnBrk="1" latinLnBrk="0" hangingPunct="1">
              <a:lnSpc>
                <a:spcPct val="90000"/>
              </a:lnSpc>
              <a:spcBef>
                <a:spcPts val="500"/>
              </a:spcBef>
              <a:buClr>
                <a:srgbClr val="4472C4"/>
              </a:buClr>
              <a:buFont typeface="Arial" panose="020B0604020202020204" pitchFamily="34" charset="0"/>
              <a:buChar char="•"/>
              <a:defRPr sz="2000" kern="1200">
                <a:solidFill>
                  <a:srgbClr val="333739"/>
                </a:solidFill>
                <a:latin typeface="+mn-lt"/>
                <a:ea typeface="+mn-ea"/>
                <a:cs typeface="+mn-cs"/>
              </a:defRPr>
            </a:lvl3pPr>
            <a:lvl4pPr marL="16002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4pPr>
            <a:lvl5pPr marL="20574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pl-PL" dirty="0" err="1"/>
              <a:t>Follow</a:t>
            </a:r>
            <a:r>
              <a:rPr lang="pl-PL" dirty="0"/>
              <a:t> </a:t>
            </a:r>
            <a:r>
              <a:rPr lang="pl-PL" dirty="0" err="1"/>
              <a:t>us</a:t>
            </a:r>
            <a:r>
              <a:rPr lang="pl-PL" dirty="0"/>
              <a:t> on Twitter: </a:t>
            </a:r>
            <a:r>
              <a:rPr lang="pl-PL" dirty="0">
                <a:solidFill>
                  <a:srgbClr val="4472C4"/>
                </a:solidFill>
              </a:rPr>
              <a:t>https://www.twitter.com/CinderH2020</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057" y="3618752"/>
            <a:ext cx="819150" cy="714375"/>
          </a:xfrm>
          <a:prstGeom prst="rect">
            <a:avLst/>
          </a:prstGeo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057" y="4798097"/>
            <a:ext cx="712800" cy="712800"/>
          </a:xfrm>
          <a:prstGeom prst="rect">
            <a:avLst/>
          </a:prstGeom>
        </p:spPr>
      </p:pic>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750" y="2440982"/>
            <a:ext cx="696050" cy="712800"/>
          </a:xfrm>
          <a:prstGeom prst="rect">
            <a:avLst/>
          </a:prstGeom>
        </p:spPr>
      </p:pic>
      <p:sp>
        <p:nvSpPr>
          <p:cNvPr id="4" name="Pravokotnik 3"/>
          <p:cNvSpPr/>
          <p:nvPr/>
        </p:nvSpPr>
        <p:spPr>
          <a:xfrm>
            <a:off x="1455410" y="1600590"/>
            <a:ext cx="8864251" cy="533009"/>
          </a:xfrm>
          <a:prstGeom prst="rect">
            <a:avLst/>
          </a:prstGeom>
        </p:spPr>
        <p:txBody>
          <a:bodyPr vert="horz" lIns="91440" tIns="45720" rIns="91440" bIns="45720" rtlCol="0">
            <a:normAutofit/>
          </a:bodyPr>
          <a:lstStyle/>
          <a:p>
            <a:pPr>
              <a:lnSpc>
                <a:spcPct val="90000"/>
              </a:lnSpc>
              <a:spcBef>
                <a:spcPts val="1000"/>
              </a:spcBef>
              <a:buClr>
                <a:srgbClr val="4472C4"/>
              </a:buClr>
            </a:pPr>
            <a:r>
              <a:rPr lang="en-GB" sz="2800" dirty="0">
                <a:solidFill>
                  <a:srgbClr val="333739"/>
                </a:solidFill>
              </a:rPr>
              <a:t>Contact us:</a:t>
            </a:r>
            <a:r>
              <a:rPr lang="sl-SI" sz="2800" dirty="0">
                <a:solidFill>
                  <a:srgbClr val="333739"/>
                </a:solidFill>
              </a:rPr>
              <a:t> </a:t>
            </a:r>
            <a:r>
              <a:rPr lang="en-GB" sz="2800" dirty="0">
                <a:solidFill>
                  <a:srgbClr val="4472C4"/>
                </a:solidFill>
              </a:rPr>
              <a:t>i</a:t>
            </a:r>
            <a:r>
              <a:rPr lang="sl-SI" sz="2800" dirty="0">
                <a:solidFill>
                  <a:srgbClr val="4472C4"/>
                </a:solidFill>
              </a:rPr>
              <a:t>nfo@cinderela.eu</a:t>
            </a:r>
            <a:endParaRPr lang="en-GB" sz="2800" dirty="0">
              <a:solidFill>
                <a:srgbClr val="4472C4"/>
              </a:solidFill>
            </a:endParaRPr>
          </a:p>
        </p:txBody>
      </p:sp>
      <p:pic>
        <p:nvPicPr>
          <p:cNvPr id="12" name="Slika 11" descr="http://grajska-terasa.si/wp-content/uploads/2019/10/email-300x300.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940" y="1542798"/>
            <a:ext cx="609401" cy="609401"/>
          </a:xfrm>
          <a:prstGeom prst="rect">
            <a:avLst/>
          </a:prstGeom>
          <a:noFill/>
          <a:ln>
            <a:noFill/>
          </a:ln>
        </p:spPr>
      </p:pic>
    </p:spTree>
    <p:extLst>
      <p:ext uri="{BB962C8B-B14F-4D97-AF65-F5344CB8AC3E}">
        <p14:creationId xmlns:p14="http://schemas.microsoft.com/office/powerpoint/2010/main" val="1154910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82B5DE-16BB-4542-ADD6-977775933366}"/>
              </a:ext>
            </a:extLst>
          </p:cNvPr>
          <p:cNvSpPr>
            <a:spLocks noChangeArrowheads="1"/>
          </p:cNvSpPr>
          <p:nvPr/>
        </p:nvSpPr>
        <p:spPr bwMode="auto">
          <a:xfrm>
            <a:off x="763044" y="6358607"/>
            <a:ext cx="4168140" cy="34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71323" tIns="35662" rIns="71323" bIns="35662" numCol="1" anchor="ctr" anchorCtr="0" compatLnSpc="1">
            <a:prstTxWarp prst="textNoShape">
              <a:avLst/>
            </a:prstTxWarp>
            <a:spAutoFit/>
          </a:bodyPr>
          <a:lstStyle/>
          <a:p>
            <a:pPr marL="0" marR="0" lvl="0" indent="0" algn="just" defTabSz="713232" rtl="0" eaLnBrk="0" fontAlgn="base" latinLnBrk="0" hangingPunct="0">
              <a:lnSpc>
                <a:spcPct val="100000"/>
              </a:lnSpc>
              <a:spcBef>
                <a:spcPct val="0"/>
              </a:spcBef>
              <a:spcAft>
                <a:spcPct val="0"/>
              </a:spcAft>
              <a:buClrTx/>
              <a:buSzTx/>
              <a:buFontTx/>
              <a:buNone/>
              <a:tabLst/>
            </a:pPr>
            <a:r>
              <a:rPr kumimoji="0" lang="en-GB" altLang="it-IT" sz="900" b="0" i="0" u="none" strike="noStrike" cap="none" normalizeH="0" baseline="0" dirty="0">
                <a:ln>
                  <a:noFill/>
                </a:ln>
                <a:solidFill>
                  <a:srgbClr val="6F6F6F"/>
                </a:solidFill>
                <a:effectLst/>
                <a:latin typeface="Arial" charset="0"/>
              </a:rPr>
              <a:t>This project has received funding from the </a:t>
            </a:r>
            <a:r>
              <a:rPr kumimoji="0" lang="en-GB" altLang="it-IT" sz="900" b="1" i="0" u="none" strike="noStrike" cap="none" normalizeH="0" baseline="0" dirty="0">
                <a:ln>
                  <a:noFill/>
                </a:ln>
                <a:solidFill>
                  <a:srgbClr val="6F6F6F"/>
                </a:solidFill>
                <a:effectLst/>
                <a:latin typeface="Arial" charset="0"/>
              </a:rPr>
              <a:t>European Union’s Horizon 2020 research and innovation Programme under grant agreement N° 776751</a:t>
            </a:r>
            <a:endParaRPr kumimoji="0" lang="en-GB" altLang="it-IT" sz="900" b="0" i="0" u="none" strike="noStrike" cap="none" normalizeH="0" baseline="0" dirty="0">
              <a:ln>
                <a:noFill/>
              </a:ln>
              <a:solidFill>
                <a:srgbClr val="6F6F6F"/>
              </a:solidFill>
              <a:effectLst/>
              <a:latin typeface="Arial" charset="0"/>
            </a:endParaRPr>
          </a:p>
        </p:txBody>
      </p:sp>
      <p:pic>
        <p:nvPicPr>
          <p:cNvPr id="3" name="Picture 2" descr="https://www.paperchain.eu/media/2017/09/Europe-flag.png">
            <a:extLst>
              <a:ext uri="{FF2B5EF4-FFF2-40B4-BE49-F238E27FC236}">
                <a16:creationId xmlns:a16="http://schemas.microsoft.com/office/drawing/2014/main" id="{A453B936-23D4-4BB6-A6CE-F67F105363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80" y="6317931"/>
            <a:ext cx="685462" cy="450000"/>
          </a:xfrm>
          <a:prstGeom prst="rect">
            <a:avLst/>
          </a:prstGeom>
          <a:noFill/>
          <a:extLst>
            <a:ext uri="{909E8E84-426E-40DD-AFC4-6F175D3DCCD1}">
              <a14:hiddenFill xmlns:a14="http://schemas.microsoft.com/office/drawing/2010/main">
                <a:solidFill>
                  <a:srgbClr val="FFFFFF"/>
                </a:solidFill>
              </a14:hiddenFill>
            </a:ext>
          </a:extLst>
        </p:spPr>
      </p:pic>
      <p:sp>
        <p:nvSpPr>
          <p:cNvPr id="9" name="Trapez 8">
            <a:extLst>
              <a:ext uri="{FF2B5EF4-FFF2-40B4-BE49-F238E27FC236}">
                <a16:creationId xmlns:a16="http://schemas.microsoft.com/office/drawing/2014/main" id="{76D49163-F50F-4C97-AB22-A5A42D096173}"/>
              </a:ext>
            </a:extLst>
          </p:cNvPr>
          <p:cNvSpPr/>
          <p:nvPr/>
        </p:nvSpPr>
        <p:spPr>
          <a:xfrm rot="10800000">
            <a:off x="-19053" y="6202090"/>
            <a:ext cx="12202757" cy="45719"/>
          </a:xfrm>
          <a:prstGeom prst="trapezoid">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apez 9">
            <a:extLst>
              <a:ext uri="{FF2B5EF4-FFF2-40B4-BE49-F238E27FC236}">
                <a16:creationId xmlns:a16="http://schemas.microsoft.com/office/drawing/2014/main" id="{B6252037-866C-45CB-B8BD-3F6E7B8FE139}"/>
              </a:ext>
            </a:extLst>
          </p:cNvPr>
          <p:cNvSpPr/>
          <p:nvPr/>
        </p:nvSpPr>
        <p:spPr>
          <a:xfrm rot="10800000">
            <a:off x="-10759" y="0"/>
            <a:ext cx="12202757" cy="684812"/>
          </a:xfrm>
          <a:prstGeom prst="trapezoid">
            <a:avLst>
              <a:gd name="adj" fmla="val 0"/>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upa 10">
            <a:extLst>
              <a:ext uri="{FF2B5EF4-FFF2-40B4-BE49-F238E27FC236}">
                <a16:creationId xmlns:a16="http://schemas.microsoft.com/office/drawing/2014/main" id="{6D1A869C-4B8F-4FAB-8CBF-F08A79A7CE9C}"/>
              </a:ext>
            </a:extLst>
          </p:cNvPr>
          <p:cNvGrpSpPr/>
          <p:nvPr/>
        </p:nvGrpSpPr>
        <p:grpSpPr>
          <a:xfrm>
            <a:off x="77580" y="-90499"/>
            <a:ext cx="1438275" cy="1214438"/>
            <a:chOff x="171450" y="211127"/>
            <a:chExt cx="1438275" cy="1214438"/>
          </a:xfrm>
        </p:grpSpPr>
        <p:sp>
          <p:nvSpPr>
            <p:cNvPr id="12" name="Prostokąt 11">
              <a:extLst>
                <a:ext uri="{FF2B5EF4-FFF2-40B4-BE49-F238E27FC236}">
                  <a16:creationId xmlns:a16="http://schemas.microsoft.com/office/drawing/2014/main" id="{127C389D-67E3-4497-A609-12C357E42554}"/>
                </a:ext>
              </a:extLst>
            </p:cNvPr>
            <p:cNvSpPr/>
            <p:nvPr/>
          </p:nvSpPr>
          <p:spPr>
            <a:xfrm>
              <a:off x="171450" y="381000"/>
              <a:ext cx="1438275" cy="8493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Obraz 12">
              <a:extLst>
                <a:ext uri="{FF2B5EF4-FFF2-40B4-BE49-F238E27FC236}">
                  <a16:creationId xmlns:a16="http://schemas.microsoft.com/office/drawing/2014/main" id="{DAF92C38-8365-492E-8AE5-AEA7671960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820" y="211127"/>
              <a:ext cx="1214438" cy="1214438"/>
            </a:xfrm>
            <a:prstGeom prst="rect">
              <a:avLst/>
            </a:prstGeom>
          </p:spPr>
        </p:pic>
      </p:grpSp>
      <p:pic>
        <p:nvPicPr>
          <p:cNvPr id="14" name="Obraz 13">
            <a:extLst>
              <a:ext uri="{FF2B5EF4-FFF2-40B4-BE49-F238E27FC236}">
                <a16:creationId xmlns:a16="http://schemas.microsoft.com/office/drawing/2014/main" id="{1AB323E9-096F-4112-AC52-04DB8C4014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191" y="1142115"/>
            <a:ext cx="2012267" cy="980335"/>
          </a:xfrm>
          <a:prstGeom prst="rect">
            <a:avLst/>
          </a:prstGeom>
        </p:spPr>
      </p:pic>
      <p:pic>
        <p:nvPicPr>
          <p:cNvPr id="15" name="Obraz 14">
            <a:extLst>
              <a:ext uri="{FF2B5EF4-FFF2-40B4-BE49-F238E27FC236}">
                <a16:creationId xmlns:a16="http://schemas.microsoft.com/office/drawing/2014/main" id="{F489F0FA-505D-4FD5-8F91-28678B110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655" y="2320421"/>
            <a:ext cx="2012267" cy="980335"/>
          </a:xfrm>
          <a:prstGeom prst="rect">
            <a:avLst/>
          </a:prstGeom>
        </p:spPr>
      </p:pic>
      <p:pic>
        <p:nvPicPr>
          <p:cNvPr id="16" name="Obraz 15">
            <a:extLst>
              <a:ext uri="{FF2B5EF4-FFF2-40B4-BE49-F238E27FC236}">
                <a16:creationId xmlns:a16="http://schemas.microsoft.com/office/drawing/2014/main" id="{1222BC55-6396-4886-995D-CCDFBE9A4E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5921" y="2320421"/>
            <a:ext cx="2012267" cy="980335"/>
          </a:xfrm>
          <a:prstGeom prst="rect">
            <a:avLst/>
          </a:prstGeom>
        </p:spPr>
      </p:pic>
      <p:pic>
        <p:nvPicPr>
          <p:cNvPr id="17" name="Obraz 16">
            <a:extLst>
              <a:ext uri="{FF2B5EF4-FFF2-40B4-BE49-F238E27FC236}">
                <a16:creationId xmlns:a16="http://schemas.microsoft.com/office/drawing/2014/main" id="{7D23427F-8812-4684-B164-6C198F5EBB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2187" y="2320421"/>
            <a:ext cx="2012267" cy="980335"/>
          </a:xfrm>
          <a:prstGeom prst="rect">
            <a:avLst/>
          </a:prstGeom>
        </p:spPr>
      </p:pic>
      <p:pic>
        <p:nvPicPr>
          <p:cNvPr id="18" name="Obraz 17">
            <a:extLst>
              <a:ext uri="{FF2B5EF4-FFF2-40B4-BE49-F238E27FC236}">
                <a16:creationId xmlns:a16="http://schemas.microsoft.com/office/drawing/2014/main" id="{DBB516AB-11D2-43E1-965A-9A13C51C4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48453" y="2320388"/>
            <a:ext cx="2012400" cy="980400"/>
          </a:xfrm>
          <a:prstGeom prst="rect">
            <a:avLst/>
          </a:prstGeom>
        </p:spPr>
      </p:pic>
      <p:pic>
        <p:nvPicPr>
          <p:cNvPr id="19" name="Obraz 18">
            <a:extLst>
              <a:ext uri="{FF2B5EF4-FFF2-40B4-BE49-F238E27FC236}">
                <a16:creationId xmlns:a16="http://schemas.microsoft.com/office/drawing/2014/main" id="{0040C375-F8CE-4E81-A31F-B60E006D9C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655" y="3481267"/>
            <a:ext cx="2012400" cy="980400"/>
          </a:xfrm>
          <a:prstGeom prst="rect">
            <a:avLst/>
          </a:prstGeom>
        </p:spPr>
      </p:pic>
      <p:pic>
        <p:nvPicPr>
          <p:cNvPr id="20" name="Obraz 19">
            <a:extLst>
              <a:ext uri="{FF2B5EF4-FFF2-40B4-BE49-F238E27FC236}">
                <a16:creationId xmlns:a16="http://schemas.microsoft.com/office/drawing/2014/main" id="{2ACCB041-57A2-41A9-A745-23C9E43A77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5921" y="3481267"/>
            <a:ext cx="2012400" cy="980400"/>
          </a:xfrm>
          <a:prstGeom prst="rect">
            <a:avLst/>
          </a:prstGeom>
        </p:spPr>
      </p:pic>
      <p:pic>
        <p:nvPicPr>
          <p:cNvPr id="21" name="Obraz 20">
            <a:extLst>
              <a:ext uri="{FF2B5EF4-FFF2-40B4-BE49-F238E27FC236}">
                <a16:creationId xmlns:a16="http://schemas.microsoft.com/office/drawing/2014/main" id="{38E4AA08-6402-4B96-83AD-4F48B0A9E4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2187" y="3481267"/>
            <a:ext cx="2012400" cy="980400"/>
          </a:xfrm>
          <a:prstGeom prst="rect">
            <a:avLst/>
          </a:prstGeom>
        </p:spPr>
      </p:pic>
      <p:pic>
        <p:nvPicPr>
          <p:cNvPr id="22" name="Obraz 21">
            <a:extLst>
              <a:ext uri="{FF2B5EF4-FFF2-40B4-BE49-F238E27FC236}">
                <a16:creationId xmlns:a16="http://schemas.microsoft.com/office/drawing/2014/main" id="{6892350D-851F-4FDF-B801-2CE8ED850D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48453" y="3481267"/>
            <a:ext cx="2012400" cy="980400"/>
          </a:xfrm>
          <a:prstGeom prst="rect">
            <a:avLst/>
          </a:prstGeom>
        </p:spPr>
      </p:pic>
      <p:pic>
        <p:nvPicPr>
          <p:cNvPr id="23" name="Obraz 22">
            <a:extLst>
              <a:ext uri="{FF2B5EF4-FFF2-40B4-BE49-F238E27FC236}">
                <a16:creationId xmlns:a16="http://schemas.microsoft.com/office/drawing/2014/main" id="{8E49E4DC-D668-410C-B6B0-4AEA6C7440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9655" y="4517276"/>
            <a:ext cx="2012400" cy="980400"/>
          </a:xfrm>
          <a:prstGeom prst="rect">
            <a:avLst/>
          </a:prstGeom>
        </p:spPr>
      </p:pic>
      <p:pic>
        <p:nvPicPr>
          <p:cNvPr id="24" name="Obraz 23">
            <a:extLst>
              <a:ext uri="{FF2B5EF4-FFF2-40B4-BE49-F238E27FC236}">
                <a16:creationId xmlns:a16="http://schemas.microsoft.com/office/drawing/2014/main" id="{4E2EFFB1-C010-4A64-B449-EE4C5CF141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02187" y="4517276"/>
            <a:ext cx="2012400" cy="980400"/>
          </a:xfrm>
          <a:prstGeom prst="rect">
            <a:avLst/>
          </a:prstGeom>
        </p:spPr>
      </p:pic>
      <p:pic>
        <p:nvPicPr>
          <p:cNvPr id="25" name="Obraz 24">
            <a:extLst>
              <a:ext uri="{FF2B5EF4-FFF2-40B4-BE49-F238E27FC236}">
                <a16:creationId xmlns:a16="http://schemas.microsoft.com/office/drawing/2014/main" id="{BC74E7FE-F131-4405-88B1-634CE67FE3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48453" y="4517276"/>
            <a:ext cx="2012400" cy="980400"/>
          </a:xfrm>
          <a:prstGeom prst="rect">
            <a:avLst/>
          </a:prstGeom>
        </p:spPr>
      </p:pic>
      <p:pic>
        <p:nvPicPr>
          <p:cNvPr id="7" name="Obraz 6">
            <a:extLst>
              <a:ext uri="{FF2B5EF4-FFF2-40B4-BE49-F238E27FC236}">
                <a16:creationId xmlns:a16="http://schemas.microsoft.com/office/drawing/2014/main" id="{9ED13D69-4D65-4E0F-BE28-4C0FBAF2B84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37841" y="4825010"/>
            <a:ext cx="1848560" cy="478452"/>
          </a:xfrm>
          <a:prstGeom prst="rect">
            <a:avLst/>
          </a:prstGeom>
        </p:spPr>
      </p:pic>
      <p:sp>
        <p:nvSpPr>
          <p:cNvPr id="26" name="pole tekstowe 25">
            <a:extLst>
              <a:ext uri="{FF2B5EF4-FFF2-40B4-BE49-F238E27FC236}">
                <a16:creationId xmlns:a16="http://schemas.microsoft.com/office/drawing/2014/main" id="{916FE257-4D25-4DDE-8528-1D0FB2711A8E}"/>
              </a:ext>
            </a:extLst>
          </p:cNvPr>
          <p:cNvSpPr txBox="1"/>
          <p:nvPr/>
        </p:nvSpPr>
        <p:spPr>
          <a:xfrm>
            <a:off x="1725564" y="67823"/>
            <a:ext cx="10180686" cy="584775"/>
          </a:xfrm>
          <a:prstGeom prst="rect">
            <a:avLst/>
          </a:prstGeom>
          <a:noFill/>
        </p:spPr>
        <p:txBody>
          <a:bodyPr wrap="square" rtlCol="0">
            <a:spAutoFit/>
          </a:bodyPr>
          <a:lstStyle/>
          <a:p>
            <a:r>
              <a:rPr lang="en-US" sz="3200" b="1" dirty="0">
                <a:solidFill>
                  <a:schemeClr val="bg1"/>
                </a:solidFill>
                <a:effectLst>
                  <a:outerShdw blurRad="50800" dist="38100" dir="2700000" algn="tl" rotWithShape="0">
                    <a:prstClr val="black">
                      <a:alpha val="40000"/>
                    </a:prstClr>
                  </a:outerShdw>
                </a:effectLst>
              </a:rPr>
              <a:t>CINDERELA Partners</a:t>
            </a:r>
            <a:endParaRPr lang="en-GB" sz="3200" dirty="0">
              <a:solidFill>
                <a:schemeClr val="bg1"/>
              </a:solidFill>
              <a:effectLst>
                <a:outerShdw blurRad="50800" dist="38100" dir="2700000" algn="tl" rotWithShape="0">
                  <a:prstClr val="black">
                    <a:alpha val="40000"/>
                  </a:prstClr>
                </a:outerShdw>
              </a:effectLst>
            </a:endParaRPr>
          </a:p>
        </p:txBody>
      </p:sp>
      <p:sp>
        <p:nvSpPr>
          <p:cNvPr id="29" name="Symbol zastępczy stopki 28">
            <a:extLst>
              <a:ext uri="{FF2B5EF4-FFF2-40B4-BE49-F238E27FC236}">
                <a16:creationId xmlns:a16="http://schemas.microsoft.com/office/drawing/2014/main" id="{8B09483E-3118-402F-9756-4C12B5C8A16E}"/>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Tree>
    <p:extLst>
      <p:ext uri="{BB962C8B-B14F-4D97-AF65-F5344CB8AC3E}">
        <p14:creationId xmlns:p14="http://schemas.microsoft.com/office/powerpoint/2010/main" val="1000693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FA46A69-C2AD-4B1C-83ED-14026767E613}"/>
              </a:ext>
            </a:extLst>
          </p:cNvPr>
          <p:cNvSpPr>
            <a:spLocks noGrp="1"/>
          </p:cNvSpPr>
          <p:nvPr>
            <p:ph type="title"/>
          </p:nvPr>
        </p:nvSpPr>
        <p:spPr/>
        <p:txBody>
          <a:bodyPr/>
          <a:lstStyle/>
          <a:p>
            <a:r>
              <a:rPr lang="en-US" dirty="0"/>
              <a:t>Construction sector</a:t>
            </a:r>
            <a:endParaRPr lang="en-GB" dirty="0"/>
          </a:p>
        </p:txBody>
      </p:sp>
      <p:sp>
        <p:nvSpPr>
          <p:cNvPr id="3" name="Symbol zastępczy zawartości 2">
            <a:extLst>
              <a:ext uri="{FF2B5EF4-FFF2-40B4-BE49-F238E27FC236}">
                <a16:creationId xmlns:a16="http://schemas.microsoft.com/office/drawing/2014/main" id="{79B0F14A-7936-4EBF-B744-42F836F1F713}"/>
              </a:ext>
            </a:extLst>
          </p:cNvPr>
          <p:cNvSpPr>
            <a:spLocks noGrp="1"/>
          </p:cNvSpPr>
          <p:nvPr>
            <p:ph idx="1"/>
          </p:nvPr>
        </p:nvSpPr>
        <p:spPr>
          <a:xfrm>
            <a:off x="547109" y="1209675"/>
            <a:ext cx="6120391" cy="4238625"/>
          </a:xfrm>
        </p:spPr>
        <p:txBody>
          <a:bodyPr>
            <a:normAutofit fontScale="92500" lnSpcReduction="20000"/>
          </a:bodyPr>
          <a:lstStyle/>
          <a:p>
            <a:r>
              <a:rPr lang="en-US" b="1" dirty="0">
                <a:solidFill>
                  <a:schemeClr val="bg2">
                    <a:lumMod val="25000"/>
                  </a:schemeClr>
                </a:solidFill>
              </a:rPr>
              <a:t>Globally the construction sector more than doubles between 2017-2060 as does its use of materials</a:t>
            </a:r>
            <a:r>
              <a:rPr lang="pl-PL" b="1" dirty="0">
                <a:solidFill>
                  <a:schemeClr val="bg2">
                    <a:lumMod val="25000"/>
                  </a:schemeClr>
                </a:solidFill>
              </a:rPr>
              <a:t>,</a:t>
            </a:r>
            <a:r>
              <a:rPr lang="en-US" b="1" dirty="0">
                <a:solidFill>
                  <a:schemeClr val="bg2">
                    <a:lumMod val="25000"/>
                  </a:schemeClr>
                </a:solidFill>
              </a:rPr>
              <a:t> leading to almost 84</a:t>
            </a:r>
            <a:r>
              <a:rPr lang="pl-PL" b="1" dirty="0">
                <a:solidFill>
                  <a:schemeClr val="bg2">
                    <a:lumMod val="25000"/>
                  </a:schemeClr>
                </a:solidFill>
              </a:rPr>
              <a:t> </a:t>
            </a:r>
            <a:r>
              <a:rPr lang="en-US" b="1" dirty="0" err="1">
                <a:solidFill>
                  <a:schemeClr val="bg2">
                    <a:lumMod val="25000"/>
                  </a:schemeClr>
                </a:solidFill>
              </a:rPr>
              <a:t>Gt</a:t>
            </a:r>
            <a:r>
              <a:rPr lang="en-US" b="1" dirty="0">
                <a:solidFill>
                  <a:schemeClr val="bg2">
                    <a:lumMod val="25000"/>
                  </a:schemeClr>
                </a:solidFill>
              </a:rPr>
              <a:t> construction materials use </a:t>
            </a:r>
            <a:r>
              <a:rPr lang="pl-PL" b="1" dirty="0">
                <a:solidFill>
                  <a:schemeClr val="bg2">
                    <a:lumMod val="25000"/>
                  </a:schemeClr>
                </a:solidFill>
              </a:rPr>
              <a:t>per </a:t>
            </a:r>
            <a:r>
              <a:rPr lang="pl-PL" b="1" dirty="0" err="1">
                <a:solidFill>
                  <a:schemeClr val="bg2">
                    <a:lumMod val="25000"/>
                  </a:schemeClr>
                </a:solidFill>
              </a:rPr>
              <a:t>year</a:t>
            </a:r>
            <a:r>
              <a:rPr lang="pl-PL" b="1" dirty="0">
                <a:solidFill>
                  <a:schemeClr val="bg2">
                    <a:lumMod val="25000"/>
                  </a:schemeClr>
                </a:solidFill>
              </a:rPr>
              <a:t> </a:t>
            </a:r>
            <a:r>
              <a:rPr lang="en-US" b="1" dirty="0">
                <a:solidFill>
                  <a:schemeClr val="bg2">
                    <a:lumMod val="25000"/>
                  </a:schemeClr>
                </a:solidFill>
              </a:rPr>
              <a:t>in 2060</a:t>
            </a:r>
            <a:r>
              <a:rPr lang="pl-PL" b="1" dirty="0">
                <a:solidFill>
                  <a:schemeClr val="bg2">
                    <a:lumMod val="25000"/>
                  </a:schemeClr>
                </a:solidFill>
              </a:rPr>
              <a:t>.</a:t>
            </a:r>
            <a:endParaRPr lang="en-US" b="1" dirty="0">
              <a:solidFill>
                <a:schemeClr val="bg2">
                  <a:lumMod val="25000"/>
                </a:schemeClr>
              </a:solidFill>
            </a:endParaRPr>
          </a:p>
          <a:p>
            <a:r>
              <a:rPr lang="en-US" b="1" dirty="0">
                <a:solidFill>
                  <a:schemeClr val="bg2">
                    <a:lumMod val="25000"/>
                  </a:schemeClr>
                </a:solidFill>
              </a:rPr>
              <a:t>Economic development, investment, construction activity and construction materials are closely linked</a:t>
            </a:r>
            <a:r>
              <a:rPr lang="pl-PL" b="1" dirty="0">
                <a:solidFill>
                  <a:schemeClr val="bg2">
                    <a:lumMod val="25000"/>
                  </a:schemeClr>
                </a:solidFill>
              </a:rPr>
              <a:t>.</a:t>
            </a:r>
            <a:endParaRPr lang="en-US" b="1" dirty="0">
              <a:solidFill>
                <a:schemeClr val="bg2">
                  <a:lumMod val="25000"/>
                </a:schemeClr>
              </a:solidFill>
            </a:endParaRPr>
          </a:p>
          <a:p>
            <a:r>
              <a:rPr lang="en-US" b="1" dirty="0">
                <a:solidFill>
                  <a:schemeClr val="bg2">
                    <a:lumMod val="25000"/>
                  </a:schemeClr>
                </a:solidFill>
              </a:rPr>
              <a:t>Construction sector is mostly driven by investment needs</a:t>
            </a:r>
            <a:r>
              <a:rPr lang="pl-PL" b="1" dirty="0">
                <a:solidFill>
                  <a:schemeClr val="bg2">
                    <a:lumMod val="25000"/>
                  </a:schemeClr>
                </a:solidFill>
              </a:rPr>
              <a:t>.</a:t>
            </a:r>
            <a:endParaRPr lang="en-US" b="1" dirty="0">
              <a:solidFill>
                <a:schemeClr val="bg2">
                  <a:lumMod val="25000"/>
                </a:schemeClr>
              </a:solidFill>
            </a:endParaRPr>
          </a:p>
          <a:p>
            <a:r>
              <a:rPr lang="en-US" b="1" dirty="0">
                <a:solidFill>
                  <a:schemeClr val="bg2">
                    <a:lumMod val="25000"/>
                  </a:schemeClr>
                </a:solidFill>
              </a:rPr>
              <a:t>Expansion of construction sector leads to an increase in construction materials use including consumption of raw materials</a:t>
            </a:r>
            <a:r>
              <a:rPr lang="pl-PL" b="1" dirty="0">
                <a:solidFill>
                  <a:schemeClr val="bg2">
                    <a:lumMod val="25000"/>
                  </a:schemeClr>
                </a:solidFill>
              </a:rPr>
              <a:t>.</a:t>
            </a:r>
            <a:endParaRPr lang="en-US" b="1" dirty="0">
              <a:solidFill>
                <a:schemeClr val="bg2">
                  <a:lumMod val="25000"/>
                </a:schemeClr>
              </a:solidFill>
            </a:endParaRPr>
          </a:p>
        </p:txBody>
      </p:sp>
      <p:sp>
        <p:nvSpPr>
          <p:cNvPr id="6" name="Symbol zastępczy stopki 5">
            <a:extLst>
              <a:ext uri="{FF2B5EF4-FFF2-40B4-BE49-F238E27FC236}">
                <a16:creationId xmlns:a16="http://schemas.microsoft.com/office/drawing/2014/main" id="{F50C18BF-2860-47E2-8B59-AEA59EA32FD0}"/>
              </a:ext>
            </a:extLst>
          </p:cNvPr>
          <p:cNvSpPr>
            <a:spLocks noGrp="1"/>
          </p:cNvSpPr>
          <p:nvPr>
            <p:ph type="ftr" sz="quarter" idx="11"/>
          </p:nvPr>
        </p:nvSpPr>
        <p:spPr>
          <a:xfrm>
            <a:off x="5867401" y="6356349"/>
            <a:ext cx="5411242" cy="365125"/>
          </a:xfrm>
        </p:spPr>
        <p:txBody>
          <a:bodyPr/>
          <a:lstStyle/>
          <a:p>
            <a:pPr algn="l"/>
            <a:r>
              <a:rPr lang="en-US" dirty="0"/>
              <a:t>Untapping the potential of locally available secondary raw materials for a more sustainable urban construction sector trough a circular economy business model</a:t>
            </a:r>
            <a:endParaRPr lang="en-GB" dirty="0"/>
          </a:p>
        </p:txBody>
      </p:sp>
      <p:pic>
        <p:nvPicPr>
          <p:cNvPr id="7" name="Obraz 6">
            <a:extLst>
              <a:ext uri="{FF2B5EF4-FFF2-40B4-BE49-F238E27FC236}">
                <a16:creationId xmlns:a16="http://schemas.microsoft.com/office/drawing/2014/main" id="{6A9B8648-36F9-4A73-BC2D-F0E2B8AF9D24}"/>
              </a:ext>
            </a:extLst>
          </p:cNvPr>
          <p:cNvPicPr>
            <a:picLocks noChangeAspect="1"/>
          </p:cNvPicPr>
          <p:nvPr/>
        </p:nvPicPr>
        <p:blipFill>
          <a:blip r:embed="rId2"/>
          <a:stretch>
            <a:fillRect/>
          </a:stretch>
        </p:blipFill>
        <p:spPr>
          <a:xfrm>
            <a:off x="6957751" y="1693753"/>
            <a:ext cx="4825485" cy="3213245"/>
          </a:xfrm>
          <a:prstGeom prst="rect">
            <a:avLst/>
          </a:prstGeom>
        </p:spPr>
      </p:pic>
      <p:sp>
        <p:nvSpPr>
          <p:cNvPr id="8" name="pole tekstowe 7">
            <a:extLst>
              <a:ext uri="{FF2B5EF4-FFF2-40B4-BE49-F238E27FC236}">
                <a16:creationId xmlns:a16="http://schemas.microsoft.com/office/drawing/2014/main" id="{77148284-0245-44C7-B900-CCF1F9EC8540}"/>
              </a:ext>
            </a:extLst>
          </p:cNvPr>
          <p:cNvSpPr txBox="1"/>
          <p:nvPr/>
        </p:nvSpPr>
        <p:spPr>
          <a:xfrm>
            <a:off x="465696" y="5435635"/>
            <a:ext cx="11607791" cy="646331"/>
          </a:xfrm>
          <a:prstGeom prst="rect">
            <a:avLst/>
          </a:prstGeom>
          <a:noFill/>
        </p:spPr>
        <p:txBody>
          <a:bodyPr wrap="square" rtlCol="0">
            <a:spAutoFit/>
          </a:bodyPr>
          <a:lstStyle/>
          <a:p>
            <a:r>
              <a:rPr lang="pl-PL" dirty="0"/>
              <a:t>Source: </a:t>
            </a:r>
            <a:r>
              <a:rPr lang="en-US" dirty="0"/>
              <a:t>OECD, Global Material Resources Outlook to 2060</a:t>
            </a:r>
            <a:r>
              <a:rPr lang="pl-PL" dirty="0"/>
              <a:t>: </a:t>
            </a:r>
            <a:r>
              <a:rPr lang="en-US" dirty="0"/>
              <a:t>Economic Drivers and Environmental Consequences</a:t>
            </a:r>
            <a:r>
              <a:rPr lang="sl-SI" dirty="0"/>
              <a:t>.</a:t>
            </a:r>
            <a:endParaRPr lang="en-US" dirty="0"/>
          </a:p>
          <a:p>
            <a:r>
              <a:rPr lang="en-US" dirty="0"/>
              <a:t>Published on February 12, 2019</a:t>
            </a:r>
            <a:r>
              <a:rPr lang="sl-SI" dirty="0"/>
              <a:t>.</a:t>
            </a:r>
            <a:endParaRPr lang="en-US" dirty="0"/>
          </a:p>
        </p:txBody>
      </p:sp>
    </p:spTree>
    <p:extLst>
      <p:ext uri="{BB962C8B-B14F-4D97-AF65-F5344CB8AC3E}">
        <p14:creationId xmlns:p14="http://schemas.microsoft.com/office/powerpoint/2010/main" val="1328777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460A9B7E-6832-4A74-8917-C85D9A4E1605}"/>
              </a:ext>
            </a:extLst>
          </p:cNvPr>
          <p:cNvSpPr>
            <a:spLocks noGrp="1"/>
          </p:cNvSpPr>
          <p:nvPr>
            <p:ph type="title"/>
          </p:nvPr>
        </p:nvSpPr>
        <p:spPr/>
        <p:txBody>
          <a:bodyPr/>
          <a:lstStyle/>
          <a:p>
            <a:r>
              <a:rPr lang="en-US" dirty="0"/>
              <a:t>Circular economy in construction sector is a must</a:t>
            </a:r>
            <a:endParaRPr lang="en-GB" dirty="0"/>
          </a:p>
        </p:txBody>
      </p:sp>
      <p:sp>
        <p:nvSpPr>
          <p:cNvPr id="8" name="Symbol zastępczy zawartości 7">
            <a:extLst>
              <a:ext uri="{FF2B5EF4-FFF2-40B4-BE49-F238E27FC236}">
                <a16:creationId xmlns:a16="http://schemas.microsoft.com/office/drawing/2014/main" id="{B9FA1D3A-AD5E-41C0-AF86-D6D3B83E0817}"/>
              </a:ext>
            </a:extLst>
          </p:cNvPr>
          <p:cNvSpPr>
            <a:spLocks noGrp="1"/>
          </p:cNvSpPr>
          <p:nvPr>
            <p:ph idx="1"/>
          </p:nvPr>
        </p:nvSpPr>
        <p:spPr>
          <a:xfrm>
            <a:off x="277267" y="1345034"/>
            <a:ext cx="5151983" cy="4351338"/>
          </a:xfrm>
        </p:spPr>
        <p:txBody>
          <a:bodyPr/>
          <a:lstStyle/>
          <a:p>
            <a:pPr marL="342900" indent="-342900"/>
            <a:r>
              <a:rPr lang="en-US" b="1" dirty="0">
                <a:solidFill>
                  <a:srgbClr val="95C11F"/>
                </a:solidFill>
              </a:rPr>
              <a:t>In Europe, construction sector uses about half of all materials extracted, half of all energy consumed and one third of all water consumed</a:t>
            </a:r>
            <a:r>
              <a:rPr lang="pl-PL" b="1" dirty="0">
                <a:solidFill>
                  <a:srgbClr val="95C11F"/>
                </a:solidFill>
              </a:rPr>
              <a:t>.</a:t>
            </a:r>
            <a:endParaRPr lang="en-US" b="1" dirty="0">
              <a:solidFill>
                <a:srgbClr val="95C11F"/>
              </a:solidFill>
            </a:endParaRPr>
          </a:p>
          <a:p>
            <a:pPr marL="342900" indent="-342900"/>
            <a:r>
              <a:rPr lang="en-US" b="1" dirty="0">
                <a:solidFill>
                  <a:srgbClr val="95C11F"/>
                </a:solidFill>
              </a:rPr>
              <a:t>It also generates one third of all EU waste. </a:t>
            </a:r>
          </a:p>
        </p:txBody>
      </p:sp>
      <p:sp>
        <p:nvSpPr>
          <p:cNvPr id="10" name="Symbol zastępczy stopki 9">
            <a:extLst>
              <a:ext uri="{FF2B5EF4-FFF2-40B4-BE49-F238E27FC236}">
                <a16:creationId xmlns:a16="http://schemas.microsoft.com/office/drawing/2014/main" id="{D42D7105-4225-4338-A543-AA0879BEC56A}"/>
              </a:ext>
            </a:extLst>
          </p:cNvPr>
          <p:cNvSpPr>
            <a:spLocks noGrp="1"/>
          </p:cNvSpPr>
          <p:nvPr>
            <p:ph type="ftr" sz="quarter" idx="11"/>
          </p:nvPr>
        </p:nvSpPr>
        <p:spPr>
          <a:xfrm>
            <a:off x="5800725" y="6356349"/>
            <a:ext cx="5477918" cy="365125"/>
          </a:xfrm>
        </p:spPr>
        <p:txBody>
          <a:bodyPr/>
          <a:lstStyle/>
          <a:p>
            <a:pPr algn="l"/>
            <a:r>
              <a:rPr lang="en-US" dirty="0"/>
              <a:t>Untapping the potential of locally available secondary raw materials for a more sustainable urban construction sector trough a circular economy business model</a:t>
            </a:r>
            <a:endParaRPr lang="en-GB" dirty="0"/>
          </a:p>
        </p:txBody>
      </p:sp>
      <p:pic>
        <p:nvPicPr>
          <p:cNvPr id="6" name="Obraz 5">
            <a:extLst>
              <a:ext uri="{FF2B5EF4-FFF2-40B4-BE49-F238E27FC236}">
                <a16:creationId xmlns:a16="http://schemas.microsoft.com/office/drawing/2014/main" id="{4C1F15AF-57E9-4599-A9B6-160E39C8E75E}"/>
              </a:ext>
            </a:extLst>
          </p:cNvPr>
          <p:cNvPicPr>
            <a:picLocks noChangeAspect="1"/>
          </p:cNvPicPr>
          <p:nvPr/>
        </p:nvPicPr>
        <p:blipFill rotWithShape="1">
          <a:blip r:embed="rId2"/>
          <a:srcRect l="-5439" t="946" r="31659" b="-946"/>
          <a:stretch/>
        </p:blipFill>
        <p:spPr>
          <a:xfrm>
            <a:off x="5263006" y="688916"/>
            <a:ext cx="6962775" cy="5521055"/>
          </a:xfrm>
          <a:prstGeom prst="rect">
            <a:avLst/>
          </a:prstGeom>
        </p:spPr>
      </p:pic>
      <p:sp>
        <p:nvSpPr>
          <p:cNvPr id="11" name="pole tekstowe 10">
            <a:extLst>
              <a:ext uri="{FF2B5EF4-FFF2-40B4-BE49-F238E27FC236}">
                <a16:creationId xmlns:a16="http://schemas.microsoft.com/office/drawing/2014/main" id="{DB0A4660-F40C-41B2-A242-CDC7FE92BEF3}"/>
              </a:ext>
            </a:extLst>
          </p:cNvPr>
          <p:cNvSpPr txBox="1"/>
          <p:nvPr/>
        </p:nvSpPr>
        <p:spPr>
          <a:xfrm>
            <a:off x="10354119" y="5786594"/>
            <a:ext cx="1837882" cy="276999"/>
          </a:xfrm>
          <a:prstGeom prst="rect">
            <a:avLst/>
          </a:prstGeom>
          <a:noFill/>
        </p:spPr>
        <p:txBody>
          <a:bodyPr wrap="square" rtlCol="0">
            <a:spAutoFit/>
          </a:bodyPr>
          <a:lstStyle/>
          <a:p>
            <a:r>
              <a:rPr lang="pl-PL" sz="1200" b="1" i="1" dirty="0">
                <a:solidFill>
                  <a:schemeClr val="bg1"/>
                </a:solidFill>
              </a:rPr>
              <a:t>Source : CINDERELA 2019</a:t>
            </a:r>
          </a:p>
        </p:txBody>
      </p:sp>
      <p:sp>
        <p:nvSpPr>
          <p:cNvPr id="12" name="Prostokąt 11">
            <a:extLst>
              <a:ext uri="{FF2B5EF4-FFF2-40B4-BE49-F238E27FC236}">
                <a16:creationId xmlns:a16="http://schemas.microsoft.com/office/drawing/2014/main" id="{9DB89CF8-F73B-4991-A80D-7867BE9BB90D}"/>
              </a:ext>
            </a:extLst>
          </p:cNvPr>
          <p:cNvSpPr/>
          <p:nvPr/>
        </p:nvSpPr>
        <p:spPr>
          <a:xfrm>
            <a:off x="7063318" y="2023519"/>
            <a:ext cx="4572000" cy="2308324"/>
          </a:xfrm>
          <a:prstGeom prst="rect">
            <a:avLst/>
          </a:prstGeom>
        </p:spPr>
        <p:txBody>
          <a:bodyPr>
            <a:spAutoFit/>
          </a:bodyPr>
          <a:lstStyle/>
          <a:p>
            <a:pPr algn="r"/>
            <a:r>
              <a:rPr lang="en-US" sz="2400" b="1" i="1" dirty="0">
                <a:solidFill>
                  <a:schemeClr val="bg1"/>
                </a:solidFill>
              </a:rPr>
              <a:t>The challenge arises to let the decrease of the environmental impact of construction sector go hand in hand with resourceful use of materials and economic growth. </a:t>
            </a:r>
          </a:p>
        </p:txBody>
      </p:sp>
    </p:spTree>
    <p:extLst>
      <p:ext uri="{BB962C8B-B14F-4D97-AF65-F5344CB8AC3E}">
        <p14:creationId xmlns:p14="http://schemas.microsoft.com/office/powerpoint/2010/main" val="31214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15B184-FE0F-428F-B047-E6952274C135}"/>
              </a:ext>
            </a:extLst>
          </p:cNvPr>
          <p:cNvSpPr>
            <a:spLocks noGrp="1"/>
          </p:cNvSpPr>
          <p:nvPr>
            <p:ph type="title"/>
          </p:nvPr>
        </p:nvSpPr>
        <p:spPr/>
        <p:txBody>
          <a:bodyPr/>
          <a:lstStyle/>
          <a:p>
            <a:r>
              <a:rPr lang="en-US" dirty="0"/>
              <a:t>The potential of urban areas</a:t>
            </a:r>
            <a:endParaRPr lang="en-GB" dirty="0"/>
          </a:p>
        </p:txBody>
      </p:sp>
      <p:sp>
        <p:nvSpPr>
          <p:cNvPr id="3" name="Symbol zastępczy zawartości 2">
            <a:extLst>
              <a:ext uri="{FF2B5EF4-FFF2-40B4-BE49-F238E27FC236}">
                <a16:creationId xmlns:a16="http://schemas.microsoft.com/office/drawing/2014/main" id="{26DF39ED-AA44-4E2C-A05E-807B417BC75E}"/>
              </a:ext>
            </a:extLst>
          </p:cNvPr>
          <p:cNvSpPr>
            <a:spLocks noGrp="1"/>
          </p:cNvSpPr>
          <p:nvPr>
            <p:ph idx="1"/>
          </p:nvPr>
        </p:nvSpPr>
        <p:spPr>
          <a:xfrm>
            <a:off x="6591300" y="1407851"/>
            <a:ext cx="4687342" cy="4351338"/>
          </a:xfrm>
        </p:spPr>
        <p:txBody>
          <a:bodyPr/>
          <a:lstStyle/>
          <a:p>
            <a:r>
              <a:rPr lang="en-US" b="1" dirty="0">
                <a:solidFill>
                  <a:srgbClr val="95C11F"/>
                </a:solidFill>
              </a:rPr>
              <a:t>Construction activities are mainly located in urban and </a:t>
            </a:r>
            <a:r>
              <a:rPr lang="pl-PL" b="1" dirty="0" err="1">
                <a:solidFill>
                  <a:srgbClr val="95C11F"/>
                </a:solidFill>
              </a:rPr>
              <a:t>peri</a:t>
            </a:r>
            <a:r>
              <a:rPr lang="en-US" b="1" dirty="0">
                <a:solidFill>
                  <a:srgbClr val="95C11F"/>
                </a:solidFill>
              </a:rPr>
              <a:t>-urban  areas due to investment opportunities</a:t>
            </a:r>
            <a:r>
              <a:rPr lang="pl-PL" b="1" dirty="0">
                <a:solidFill>
                  <a:srgbClr val="95C11F"/>
                </a:solidFill>
              </a:rPr>
              <a:t>.</a:t>
            </a:r>
            <a:endParaRPr lang="en-GB" b="1" dirty="0"/>
          </a:p>
        </p:txBody>
      </p:sp>
      <p:sp>
        <p:nvSpPr>
          <p:cNvPr id="5" name="Symbol zastępczy stopki 4">
            <a:extLst>
              <a:ext uri="{FF2B5EF4-FFF2-40B4-BE49-F238E27FC236}">
                <a16:creationId xmlns:a16="http://schemas.microsoft.com/office/drawing/2014/main" id="{4DFCFC0F-BC37-4999-886E-131401E5EC9A}"/>
              </a:ext>
            </a:extLst>
          </p:cNvPr>
          <p:cNvSpPr>
            <a:spLocks noGrp="1"/>
          </p:cNvSpPr>
          <p:nvPr>
            <p:ph type="ftr" sz="quarter" idx="11"/>
          </p:nvPr>
        </p:nvSpPr>
        <p:spPr/>
        <p:txBody>
          <a:bodyPr/>
          <a:lstStyle/>
          <a:p>
            <a:pPr algn="l"/>
            <a:r>
              <a:rPr lang="en-US" dirty="0"/>
              <a:t>Untapping the potential of locally available secondary raw materials for a more sustainable urban construction sector trough a circular economy business model</a:t>
            </a:r>
            <a:endParaRPr lang="en-GB" dirty="0"/>
          </a:p>
        </p:txBody>
      </p:sp>
      <p:pic>
        <p:nvPicPr>
          <p:cNvPr id="6" name="Obraz 5">
            <a:extLst>
              <a:ext uri="{FF2B5EF4-FFF2-40B4-BE49-F238E27FC236}">
                <a16:creationId xmlns:a16="http://schemas.microsoft.com/office/drawing/2014/main" id="{F76FADF3-EAFA-4B89-AABC-8C97A33EE64C}"/>
              </a:ext>
            </a:extLst>
          </p:cNvPr>
          <p:cNvPicPr>
            <a:picLocks noChangeAspect="1"/>
          </p:cNvPicPr>
          <p:nvPr/>
        </p:nvPicPr>
        <p:blipFill rotWithShape="1">
          <a:blip r:embed="rId2"/>
          <a:srcRect l="22342" t="13777" r="23063" b="4278"/>
          <a:stretch/>
        </p:blipFill>
        <p:spPr>
          <a:xfrm>
            <a:off x="0" y="1024841"/>
            <a:ext cx="6238875" cy="5170349"/>
          </a:xfrm>
          <a:prstGeom prst="rect">
            <a:avLst/>
          </a:prstGeom>
        </p:spPr>
      </p:pic>
      <p:sp>
        <p:nvSpPr>
          <p:cNvPr id="7" name="Symbol zastępczy zawartości 2">
            <a:extLst>
              <a:ext uri="{FF2B5EF4-FFF2-40B4-BE49-F238E27FC236}">
                <a16:creationId xmlns:a16="http://schemas.microsoft.com/office/drawing/2014/main" id="{FA269712-F1F9-483B-89BE-C0FD7F863BF6}"/>
              </a:ext>
            </a:extLst>
          </p:cNvPr>
          <p:cNvSpPr txBox="1">
            <a:spLocks/>
          </p:cNvSpPr>
          <p:nvPr/>
        </p:nvSpPr>
        <p:spPr>
          <a:xfrm>
            <a:off x="405544" y="1833231"/>
            <a:ext cx="4429376" cy="1776784"/>
          </a:xfrm>
          <a:prstGeom prst="rect">
            <a:avLst/>
          </a:prstGeom>
        </p:spPr>
        <p:txBody>
          <a:bodyPr vert="horz" lIns="71323" tIns="35662" rIns="71323" bIns="35662" rtlCol="0">
            <a:normAutofit/>
          </a:bodyPr>
          <a:lstStyle>
            <a:lvl1pPr marL="178308" indent="-178308" algn="l" defTabSz="713232" rtl="0" eaLnBrk="1" latinLnBrk="0" hangingPunct="1">
              <a:lnSpc>
                <a:spcPct val="90000"/>
              </a:lnSpc>
              <a:spcBef>
                <a:spcPts val="780"/>
              </a:spcBef>
              <a:buFont typeface="Arial"/>
              <a:buChar char="•"/>
              <a:defRPr sz="2200" b="1" kern="1200">
                <a:solidFill>
                  <a:srgbClr val="6F6F6F"/>
                </a:solidFill>
                <a:latin typeface="+mn-lt"/>
                <a:ea typeface="+mn-ea"/>
                <a:cs typeface="Arial" panose="020B0604020202020204" pitchFamily="34" charset="0"/>
              </a:defRPr>
            </a:lvl1pPr>
            <a:lvl2pPr marL="534924" indent="-178308" algn="l" defTabSz="713232" rtl="0" eaLnBrk="1" latinLnBrk="0" hangingPunct="1">
              <a:lnSpc>
                <a:spcPct val="90000"/>
              </a:lnSpc>
              <a:spcBef>
                <a:spcPts val="390"/>
              </a:spcBef>
              <a:buFont typeface="Arial"/>
              <a:buChar char="•"/>
              <a:defRPr sz="1900" kern="1200">
                <a:solidFill>
                  <a:srgbClr val="95C11F"/>
                </a:solidFill>
                <a:latin typeface="+mn-lt"/>
                <a:ea typeface="+mn-ea"/>
                <a:cs typeface="Arial" panose="020B0604020202020204" pitchFamily="34" charset="0"/>
              </a:defRPr>
            </a:lvl2pPr>
            <a:lvl3pPr marL="891540" indent="-178308" algn="l" defTabSz="713232" rtl="0" eaLnBrk="1" latinLnBrk="0" hangingPunct="1">
              <a:lnSpc>
                <a:spcPct val="90000"/>
              </a:lnSpc>
              <a:spcBef>
                <a:spcPts val="390"/>
              </a:spcBef>
              <a:buFont typeface="Arial"/>
              <a:buChar char="•"/>
              <a:defRPr sz="1600" b="0" kern="1200" cap="none" spc="0">
                <a:ln>
                  <a:noFill/>
                </a:ln>
                <a:solidFill>
                  <a:schemeClr val="tx1"/>
                </a:solidFill>
                <a:effectLst/>
                <a:latin typeface="+mn-lt"/>
                <a:ea typeface="+mn-ea"/>
                <a:cs typeface="Arial" panose="020B0604020202020204" pitchFamily="34" charset="0"/>
              </a:defRPr>
            </a:lvl3pPr>
            <a:lvl4pPr marL="1248156"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Arial" panose="020B0604020202020204" pitchFamily="34" charset="0"/>
              </a:defRPr>
            </a:lvl4pPr>
            <a:lvl5pPr marL="1604772"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Arial" panose="020B0604020202020204" pitchFamily="34" charset="0"/>
              </a:defRPr>
            </a:lvl5pPr>
            <a:lvl6pPr marL="1961388"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6pPr>
            <a:lvl7pPr marL="2318004"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7pPr>
            <a:lvl8pPr marL="2674620"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8pPr>
            <a:lvl9pPr marL="3031236" indent="-178308" algn="l" defTabSz="713232" rtl="0" eaLnBrk="1" latinLnBrk="0" hangingPunct="1">
              <a:lnSpc>
                <a:spcPct val="90000"/>
              </a:lnSpc>
              <a:spcBef>
                <a:spcPts val="390"/>
              </a:spcBef>
              <a:buFont typeface="Arial"/>
              <a:buChar char="•"/>
              <a:defRPr sz="1400" kern="1200">
                <a:solidFill>
                  <a:schemeClr val="tx1"/>
                </a:solidFill>
                <a:latin typeface="+mn-lt"/>
                <a:ea typeface="+mn-ea"/>
                <a:cs typeface="+mn-cs"/>
              </a:defRPr>
            </a:lvl9pPr>
          </a:lstStyle>
          <a:p>
            <a:pPr marL="0" indent="0">
              <a:buNone/>
            </a:pPr>
            <a:r>
              <a:rPr lang="en-US" sz="3200" i="1" dirty="0">
                <a:solidFill>
                  <a:srgbClr val="203864"/>
                </a:solidFill>
              </a:rPr>
              <a:t>86% </a:t>
            </a:r>
            <a:r>
              <a:rPr lang="en-US" sz="3200" i="1" dirty="0">
                <a:solidFill>
                  <a:schemeClr val="accent1">
                    <a:lumMod val="50000"/>
                  </a:schemeClr>
                </a:solidFill>
              </a:rPr>
              <a:t>of </a:t>
            </a:r>
            <a:r>
              <a:rPr lang="en-US" sz="3200" i="1" dirty="0">
                <a:solidFill>
                  <a:srgbClr val="203864"/>
                </a:solidFill>
              </a:rPr>
              <a:t>the developed </a:t>
            </a:r>
            <a:r>
              <a:rPr lang="en-US" sz="3200" i="1" dirty="0">
                <a:solidFill>
                  <a:schemeClr val="accent1">
                    <a:lumMod val="50000"/>
                  </a:schemeClr>
                </a:solidFill>
              </a:rPr>
              <a:t>world is expected to live in urban areas by 2050. </a:t>
            </a:r>
          </a:p>
          <a:p>
            <a:endParaRPr lang="en-US" i="1" dirty="0">
              <a:solidFill>
                <a:schemeClr val="bg1"/>
              </a:solidFill>
            </a:endParaRPr>
          </a:p>
        </p:txBody>
      </p:sp>
    </p:spTree>
    <p:extLst>
      <p:ext uri="{BB962C8B-B14F-4D97-AF65-F5344CB8AC3E}">
        <p14:creationId xmlns:p14="http://schemas.microsoft.com/office/powerpoint/2010/main" val="91734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94044FD-4179-416B-9C95-36EB4A905556}"/>
              </a:ext>
            </a:extLst>
          </p:cNvPr>
          <p:cNvSpPr>
            <a:spLocks noGrp="1"/>
          </p:cNvSpPr>
          <p:nvPr>
            <p:ph type="title"/>
          </p:nvPr>
        </p:nvSpPr>
        <p:spPr/>
        <p:txBody>
          <a:bodyPr/>
          <a:lstStyle/>
          <a:p>
            <a:r>
              <a:rPr lang="en-US" dirty="0"/>
              <a:t>The potential of urban areas</a:t>
            </a:r>
            <a:endParaRPr lang="en-GB" dirty="0"/>
          </a:p>
        </p:txBody>
      </p:sp>
      <p:sp>
        <p:nvSpPr>
          <p:cNvPr id="3" name="Symbol zastępczy zawartości 2">
            <a:extLst>
              <a:ext uri="{FF2B5EF4-FFF2-40B4-BE49-F238E27FC236}">
                <a16:creationId xmlns:a16="http://schemas.microsoft.com/office/drawing/2014/main" id="{A31470D5-DB32-4051-9C15-69552FCD6ECB}"/>
              </a:ext>
            </a:extLst>
          </p:cNvPr>
          <p:cNvSpPr>
            <a:spLocks noGrp="1"/>
          </p:cNvSpPr>
          <p:nvPr>
            <p:ph idx="1"/>
          </p:nvPr>
        </p:nvSpPr>
        <p:spPr>
          <a:xfrm>
            <a:off x="509162" y="1264975"/>
            <a:ext cx="6347458" cy="4688149"/>
          </a:xfrm>
        </p:spPr>
        <p:txBody>
          <a:bodyPr>
            <a:normAutofit fontScale="92500"/>
          </a:bodyPr>
          <a:lstStyle/>
          <a:p>
            <a:r>
              <a:rPr lang="en-US" b="1" dirty="0">
                <a:solidFill>
                  <a:schemeClr val="bg2">
                    <a:lumMod val="25000"/>
                  </a:schemeClr>
                </a:solidFill>
              </a:rPr>
              <a:t>Urban and </a:t>
            </a:r>
            <a:r>
              <a:rPr lang="pl-PL" b="1" dirty="0" err="1">
                <a:solidFill>
                  <a:schemeClr val="bg2">
                    <a:lumMod val="25000"/>
                  </a:schemeClr>
                </a:solidFill>
              </a:rPr>
              <a:t>peri</a:t>
            </a:r>
            <a:r>
              <a:rPr lang="en-US" b="1" dirty="0">
                <a:solidFill>
                  <a:schemeClr val="bg2">
                    <a:lumMod val="25000"/>
                  </a:schemeClr>
                </a:solidFill>
              </a:rPr>
              <a:t>-urban areas generate tons of different waste types that are currently unused such as:</a:t>
            </a:r>
          </a:p>
          <a:p>
            <a:pPr lvl="1"/>
            <a:r>
              <a:rPr lang="en-US" b="1" dirty="0">
                <a:solidFill>
                  <a:srgbClr val="94C11F"/>
                </a:solidFill>
              </a:rPr>
              <a:t>construction and demolition waste,</a:t>
            </a:r>
          </a:p>
          <a:p>
            <a:pPr lvl="1"/>
            <a:r>
              <a:rPr lang="en-US" b="1" dirty="0">
                <a:solidFill>
                  <a:srgbClr val="94C11F"/>
                </a:solidFill>
              </a:rPr>
              <a:t>waste from industries, </a:t>
            </a:r>
          </a:p>
          <a:p>
            <a:pPr lvl="1"/>
            <a:r>
              <a:rPr lang="en-US" b="1" dirty="0">
                <a:solidFill>
                  <a:srgbClr val="94C11F"/>
                </a:solidFill>
              </a:rPr>
              <a:t>waste from municipal services, </a:t>
            </a:r>
          </a:p>
          <a:p>
            <a:r>
              <a:rPr lang="en-US" b="1" dirty="0">
                <a:solidFill>
                  <a:schemeClr val="bg2">
                    <a:lumMod val="25000"/>
                  </a:schemeClr>
                </a:solidFill>
              </a:rPr>
              <a:t>They could be turned into a valuable source of </a:t>
            </a:r>
            <a:r>
              <a:rPr lang="en-US" b="1" dirty="0">
                <a:solidFill>
                  <a:srgbClr val="94C11F"/>
                </a:solidFill>
              </a:rPr>
              <a:t>secondary raw materials</a:t>
            </a:r>
            <a:r>
              <a:rPr lang="en-US" b="1" dirty="0">
                <a:solidFill>
                  <a:schemeClr val="bg2">
                    <a:lumMod val="25000"/>
                  </a:schemeClr>
                </a:solidFill>
              </a:rPr>
              <a:t> (SRM) for the construction sector available locally and at hand if only adequate business practices, technologies and specialized knowledge were in place.</a:t>
            </a:r>
            <a:endParaRPr lang="en-GB" b="1" dirty="0">
              <a:solidFill>
                <a:schemeClr val="bg2">
                  <a:lumMod val="25000"/>
                </a:schemeClr>
              </a:solidFill>
            </a:endParaRPr>
          </a:p>
        </p:txBody>
      </p:sp>
      <p:sp>
        <p:nvSpPr>
          <p:cNvPr id="5" name="Symbol zastępczy stopki 4">
            <a:extLst>
              <a:ext uri="{FF2B5EF4-FFF2-40B4-BE49-F238E27FC236}">
                <a16:creationId xmlns:a16="http://schemas.microsoft.com/office/drawing/2014/main" id="{ABA68939-D9E4-4E95-B88F-34CD4941E4BD}"/>
              </a:ext>
            </a:extLst>
          </p:cNvPr>
          <p:cNvSpPr>
            <a:spLocks noGrp="1"/>
          </p:cNvSpPr>
          <p:nvPr>
            <p:ph type="ftr" sz="quarter" idx="11"/>
          </p:nvPr>
        </p:nvSpPr>
        <p:spPr/>
        <p:txBody>
          <a:bodyPr/>
          <a:lstStyle/>
          <a:p>
            <a:r>
              <a:rPr lang="en-US" dirty="0"/>
              <a:t>Untapping the potential of locally available secondary raw materials for a more sustainable urban construction sector trough a circular economy business model</a:t>
            </a:r>
            <a:endParaRPr lang="en-GB" dirty="0"/>
          </a:p>
        </p:txBody>
      </p:sp>
      <p:pic>
        <p:nvPicPr>
          <p:cNvPr id="6" name="Obraz 5">
            <a:extLst>
              <a:ext uri="{FF2B5EF4-FFF2-40B4-BE49-F238E27FC236}">
                <a16:creationId xmlns:a16="http://schemas.microsoft.com/office/drawing/2014/main" id="{06144F35-BED9-4579-89E5-25CB261F9376}"/>
              </a:ext>
            </a:extLst>
          </p:cNvPr>
          <p:cNvPicPr>
            <a:picLocks noChangeAspect="1"/>
          </p:cNvPicPr>
          <p:nvPr/>
        </p:nvPicPr>
        <p:blipFill>
          <a:blip r:embed="rId2"/>
          <a:stretch>
            <a:fillRect/>
          </a:stretch>
        </p:blipFill>
        <p:spPr>
          <a:xfrm>
            <a:off x="7110500" y="1264975"/>
            <a:ext cx="4995031" cy="3078425"/>
          </a:xfrm>
          <a:prstGeom prst="rect">
            <a:avLst/>
          </a:prstGeom>
        </p:spPr>
      </p:pic>
    </p:spTree>
    <p:extLst>
      <p:ext uri="{BB962C8B-B14F-4D97-AF65-F5344CB8AC3E}">
        <p14:creationId xmlns:p14="http://schemas.microsoft.com/office/powerpoint/2010/main" val="2696593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5D51BB1-762B-490F-B36E-1AA3C8A4B585}"/>
              </a:ext>
            </a:extLst>
          </p:cNvPr>
          <p:cNvSpPr>
            <a:spLocks noGrp="1"/>
          </p:cNvSpPr>
          <p:nvPr>
            <p:ph type="title"/>
          </p:nvPr>
        </p:nvSpPr>
        <p:spPr/>
        <p:txBody>
          <a:bodyPr/>
          <a:lstStyle/>
          <a:p>
            <a:r>
              <a:rPr lang="en-GB"/>
              <a:t>CINDERELA boosts the waste to resource in construction</a:t>
            </a:r>
          </a:p>
        </p:txBody>
      </p:sp>
      <p:sp>
        <p:nvSpPr>
          <p:cNvPr id="3" name="Symbol zastępczy zawartości 2">
            <a:extLst>
              <a:ext uri="{FF2B5EF4-FFF2-40B4-BE49-F238E27FC236}">
                <a16:creationId xmlns:a16="http://schemas.microsoft.com/office/drawing/2014/main" id="{D4DA7A92-53BB-4937-81F2-ACDD9A476417}"/>
              </a:ext>
            </a:extLst>
          </p:cNvPr>
          <p:cNvSpPr>
            <a:spLocks noGrp="1"/>
          </p:cNvSpPr>
          <p:nvPr>
            <p:ph idx="1"/>
          </p:nvPr>
        </p:nvSpPr>
        <p:spPr>
          <a:xfrm>
            <a:off x="5800725" y="1084314"/>
            <a:ext cx="6116092" cy="5030736"/>
          </a:xfrm>
        </p:spPr>
        <p:txBody>
          <a:bodyPr>
            <a:normAutofit/>
          </a:bodyPr>
          <a:lstStyle/>
          <a:p>
            <a:r>
              <a:rPr lang="en-US" b="1" dirty="0">
                <a:solidFill>
                  <a:srgbClr val="95C11F"/>
                </a:solidFill>
              </a:rPr>
              <a:t>CINDERELA develops and demonstrates a circular</a:t>
            </a:r>
            <a:r>
              <a:rPr lang="pl-PL" b="1" dirty="0">
                <a:solidFill>
                  <a:srgbClr val="95C11F"/>
                </a:solidFill>
              </a:rPr>
              <a:t> </a:t>
            </a:r>
            <a:r>
              <a:rPr lang="en-US" b="1" dirty="0">
                <a:solidFill>
                  <a:srgbClr val="95C11F"/>
                </a:solidFill>
              </a:rPr>
              <a:t>economy business model (</a:t>
            </a:r>
            <a:r>
              <a:rPr lang="en-US" b="1" dirty="0" err="1">
                <a:solidFill>
                  <a:srgbClr val="95C11F"/>
                </a:solidFill>
              </a:rPr>
              <a:t>CinderCEBM</a:t>
            </a:r>
            <a:r>
              <a:rPr lang="en-US" b="1" dirty="0">
                <a:solidFill>
                  <a:srgbClr val="95C11F"/>
                </a:solidFill>
              </a:rPr>
              <a:t>) aided by a</a:t>
            </a:r>
            <a:r>
              <a:rPr lang="pl-PL" b="1" dirty="0">
                <a:solidFill>
                  <a:srgbClr val="95C11F"/>
                </a:solidFill>
              </a:rPr>
              <a:t> </a:t>
            </a:r>
            <a:r>
              <a:rPr lang="en-US" b="1" dirty="0">
                <a:solidFill>
                  <a:srgbClr val="95C11F"/>
                </a:solidFill>
              </a:rPr>
              <a:t>One-Stop-Shop digital environment (</a:t>
            </a:r>
            <a:r>
              <a:rPr lang="en-US" b="1" dirty="0" err="1">
                <a:solidFill>
                  <a:srgbClr val="95C11F"/>
                </a:solidFill>
              </a:rPr>
              <a:t>CinderOSS</a:t>
            </a:r>
            <a:r>
              <a:rPr lang="en-US" b="1" dirty="0">
                <a:solidFill>
                  <a:srgbClr val="95C11F"/>
                </a:solidFill>
              </a:rPr>
              <a:t>) to help</a:t>
            </a:r>
            <a:r>
              <a:rPr lang="pl-PL" b="1" dirty="0">
                <a:solidFill>
                  <a:srgbClr val="95C11F"/>
                </a:solidFill>
              </a:rPr>
              <a:t> </a:t>
            </a:r>
            <a:r>
              <a:rPr lang="en-US" b="1" dirty="0">
                <a:solidFill>
                  <a:srgbClr val="95C11F"/>
                </a:solidFill>
              </a:rPr>
              <a:t>construction companies find how they can profit and deliver</a:t>
            </a:r>
            <a:r>
              <a:rPr lang="pl-PL" b="1" dirty="0">
                <a:solidFill>
                  <a:srgbClr val="95C11F"/>
                </a:solidFill>
              </a:rPr>
              <a:t> </a:t>
            </a:r>
            <a:r>
              <a:rPr lang="en-US" b="1" dirty="0">
                <a:solidFill>
                  <a:srgbClr val="95C11F"/>
                </a:solidFill>
              </a:rPr>
              <a:t>value to clients thanks to turning SRM</a:t>
            </a:r>
            <a:r>
              <a:rPr lang="pl-PL" b="1" dirty="0">
                <a:solidFill>
                  <a:srgbClr val="95C11F"/>
                </a:solidFill>
              </a:rPr>
              <a:t> </a:t>
            </a:r>
            <a:r>
              <a:rPr lang="en-US" b="1" dirty="0">
                <a:solidFill>
                  <a:srgbClr val="95C11F"/>
                </a:solidFill>
              </a:rPr>
              <a:t>recovered from urban waste streams into construction materials</a:t>
            </a:r>
            <a:r>
              <a:rPr lang="pl-PL" b="1" dirty="0">
                <a:solidFill>
                  <a:srgbClr val="95C11F"/>
                </a:solidFill>
              </a:rPr>
              <a:t> </a:t>
            </a:r>
            <a:r>
              <a:rPr lang="en-US" b="1" dirty="0">
                <a:solidFill>
                  <a:srgbClr val="95C11F"/>
                </a:solidFill>
              </a:rPr>
              <a:t>for building and civil engineering applications.</a:t>
            </a:r>
            <a:endParaRPr lang="pl-PL" b="1" dirty="0">
              <a:solidFill>
                <a:srgbClr val="95C11F"/>
              </a:solidFill>
            </a:endParaRPr>
          </a:p>
        </p:txBody>
      </p:sp>
      <p:sp>
        <p:nvSpPr>
          <p:cNvPr id="5" name="Symbol zastępczy stopki 4">
            <a:extLst>
              <a:ext uri="{FF2B5EF4-FFF2-40B4-BE49-F238E27FC236}">
                <a16:creationId xmlns:a16="http://schemas.microsoft.com/office/drawing/2014/main" id="{3D51B6E9-542A-4F85-B123-537E5F82CD9D}"/>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C97C8DEE-FF07-4641-BE10-9820EEDCE87B}"/>
              </a:ext>
            </a:extLst>
          </p:cNvPr>
          <p:cNvPicPr>
            <a:picLocks noChangeAspect="1"/>
          </p:cNvPicPr>
          <p:nvPr/>
        </p:nvPicPr>
        <p:blipFill rotWithShape="1">
          <a:blip r:embed="rId2"/>
          <a:srcRect t="32744"/>
          <a:stretch/>
        </p:blipFill>
        <p:spPr>
          <a:xfrm>
            <a:off x="-1" y="1084315"/>
            <a:ext cx="5734051" cy="5113730"/>
          </a:xfrm>
          <a:prstGeom prst="rect">
            <a:avLst/>
          </a:prstGeom>
        </p:spPr>
      </p:pic>
      <p:sp>
        <p:nvSpPr>
          <p:cNvPr id="7" name="pole tekstowe 6">
            <a:extLst>
              <a:ext uri="{FF2B5EF4-FFF2-40B4-BE49-F238E27FC236}">
                <a16:creationId xmlns:a16="http://schemas.microsoft.com/office/drawing/2014/main" id="{593F2D03-1E8B-4472-8564-918A3373DF5F}"/>
              </a:ext>
            </a:extLst>
          </p:cNvPr>
          <p:cNvSpPr txBox="1"/>
          <p:nvPr/>
        </p:nvSpPr>
        <p:spPr>
          <a:xfrm>
            <a:off x="108247" y="2316540"/>
            <a:ext cx="4825703" cy="2062103"/>
          </a:xfrm>
          <a:prstGeom prst="rect">
            <a:avLst/>
          </a:prstGeom>
          <a:noFill/>
          <a:effectLst>
            <a:outerShdw blurRad="50800" dist="38100" dir="2700000" algn="tl" rotWithShape="0">
              <a:prstClr val="black">
                <a:alpha val="40000"/>
              </a:prstClr>
            </a:outerShdw>
          </a:effectLst>
        </p:spPr>
        <p:txBody>
          <a:bodyPr wrap="square" rtlCol="0">
            <a:spAutoFit/>
          </a:bodyPr>
          <a:lstStyle/>
          <a:p>
            <a:r>
              <a:rPr lang="pl-PL" sz="3200" b="1" i="1" dirty="0">
                <a:solidFill>
                  <a:schemeClr val="bg1"/>
                </a:solidFill>
              </a:rPr>
              <a:t>Construction </a:t>
            </a:r>
            <a:r>
              <a:rPr lang="en-US" sz="3200" b="1" i="1" dirty="0">
                <a:solidFill>
                  <a:schemeClr val="bg1"/>
                </a:solidFill>
              </a:rPr>
              <a:t>sector offers an enormous potential for setting the circular economy business case</a:t>
            </a:r>
            <a:r>
              <a:rPr lang="pl-PL" sz="3200" b="1" i="1" dirty="0">
                <a:solidFill>
                  <a:schemeClr val="bg1"/>
                </a:solidFill>
              </a:rPr>
              <a:t>.</a:t>
            </a:r>
          </a:p>
        </p:txBody>
      </p:sp>
    </p:spTree>
    <p:extLst>
      <p:ext uri="{BB962C8B-B14F-4D97-AF65-F5344CB8AC3E}">
        <p14:creationId xmlns:p14="http://schemas.microsoft.com/office/powerpoint/2010/main" val="176352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DFAC939-8EE2-42E0-8491-1DEC5C733639}"/>
              </a:ext>
            </a:extLst>
          </p:cNvPr>
          <p:cNvSpPr>
            <a:spLocks noGrp="1"/>
          </p:cNvSpPr>
          <p:nvPr>
            <p:ph type="title"/>
          </p:nvPr>
        </p:nvSpPr>
        <p:spPr/>
        <p:txBody>
          <a:bodyPr/>
          <a:lstStyle/>
          <a:p>
            <a:r>
              <a:rPr lang="pl-PL" dirty="0"/>
              <a:t>CINDERELA </a:t>
            </a:r>
            <a:r>
              <a:rPr lang="pl-PL" dirty="0" err="1"/>
              <a:t>project</a:t>
            </a:r>
            <a:r>
              <a:rPr lang="pl-PL" dirty="0"/>
              <a:t> in </a:t>
            </a:r>
            <a:r>
              <a:rPr lang="pl-PL" dirty="0" err="1"/>
              <a:t>brief</a:t>
            </a:r>
            <a:endParaRPr lang="en-GB" dirty="0"/>
          </a:p>
        </p:txBody>
      </p:sp>
      <p:sp>
        <p:nvSpPr>
          <p:cNvPr id="3" name="Symbol zastępczy zawartości 2">
            <a:extLst>
              <a:ext uri="{FF2B5EF4-FFF2-40B4-BE49-F238E27FC236}">
                <a16:creationId xmlns:a16="http://schemas.microsoft.com/office/drawing/2014/main" id="{3AA1C4FD-7E40-4409-80A3-D3F3CE949354}"/>
              </a:ext>
            </a:extLst>
          </p:cNvPr>
          <p:cNvSpPr>
            <a:spLocks noGrp="1"/>
          </p:cNvSpPr>
          <p:nvPr>
            <p:ph idx="1"/>
          </p:nvPr>
        </p:nvSpPr>
        <p:spPr>
          <a:xfrm>
            <a:off x="220116" y="1042726"/>
            <a:ext cx="11724233" cy="1173769"/>
          </a:xfrm>
        </p:spPr>
        <p:txBody>
          <a:bodyPr>
            <a:normAutofit/>
          </a:bodyPr>
          <a:lstStyle/>
          <a:p>
            <a:pPr marL="0" indent="0">
              <a:buNone/>
            </a:pPr>
            <a:r>
              <a:rPr lang="en-US" sz="2000" b="1" dirty="0">
                <a:solidFill>
                  <a:srgbClr val="95C11F"/>
                </a:solidFill>
              </a:rPr>
              <a:t>CINDERELA (New Circular Economy Business Model for More Sustainable Urban Construction)</a:t>
            </a:r>
            <a:r>
              <a:rPr lang="pl-PL" sz="2000" b="1" dirty="0">
                <a:solidFill>
                  <a:srgbClr val="95C11F"/>
                </a:solidFill>
              </a:rPr>
              <a:t> </a:t>
            </a:r>
            <a:r>
              <a:rPr lang="en-US" sz="2000" b="1" dirty="0">
                <a:solidFill>
                  <a:srgbClr val="95C11F"/>
                </a:solidFill>
              </a:rPr>
              <a:t>is a large-scale demonstration project implemented under the flagship of the</a:t>
            </a:r>
            <a:r>
              <a:rPr lang="pl-PL" sz="2000" b="1" dirty="0">
                <a:solidFill>
                  <a:srgbClr val="95C11F"/>
                </a:solidFill>
              </a:rPr>
              <a:t> </a:t>
            </a:r>
            <a:r>
              <a:rPr lang="en-US" sz="2000" b="1" dirty="0">
                <a:solidFill>
                  <a:srgbClr val="95C11F"/>
                </a:solidFill>
              </a:rPr>
              <a:t>Horizon 2020 </a:t>
            </a:r>
            <a:r>
              <a:rPr lang="pl-PL" sz="2000" b="1" dirty="0">
                <a:solidFill>
                  <a:srgbClr val="95C11F"/>
                </a:solidFill>
              </a:rPr>
              <a:t>-</a:t>
            </a:r>
            <a:r>
              <a:rPr lang="en-US" sz="2000" b="1" dirty="0">
                <a:solidFill>
                  <a:srgbClr val="95C11F"/>
                </a:solidFill>
              </a:rPr>
              <a:t>  Research and Innovation </a:t>
            </a:r>
            <a:r>
              <a:rPr lang="pl-PL" sz="2000" b="1" dirty="0">
                <a:solidFill>
                  <a:srgbClr val="95C11F"/>
                </a:solidFill>
              </a:rPr>
              <a:t>P</a:t>
            </a:r>
            <a:r>
              <a:rPr lang="en-US" sz="2000" b="1" dirty="0" err="1">
                <a:solidFill>
                  <a:srgbClr val="95C11F"/>
                </a:solidFill>
              </a:rPr>
              <a:t>rogramme</a:t>
            </a:r>
            <a:r>
              <a:rPr lang="en-US" sz="2000" b="1" dirty="0">
                <a:solidFill>
                  <a:srgbClr val="95C11F"/>
                </a:solidFill>
              </a:rPr>
              <a:t> </a:t>
            </a:r>
            <a:r>
              <a:rPr lang="pl-PL" sz="2000" b="1" dirty="0">
                <a:solidFill>
                  <a:srgbClr val="95C11F"/>
                </a:solidFill>
              </a:rPr>
              <a:t>of the </a:t>
            </a:r>
            <a:r>
              <a:rPr lang="pl-PL" sz="2000" b="1" dirty="0" err="1">
                <a:solidFill>
                  <a:srgbClr val="95C11F"/>
                </a:solidFill>
              </a:rPr>
              <a:t>European</a:t>
            </a:r>
            <a:r>
              <a:rPr lang="pl-PL" sz="2000" b="1" dirty="0">
                <a:solidFill>
                  <a:srgbClr val="95C11F"/>
                </a:solidFill>
              </a:rPr>
              <a:t> Union</a:t>
            </a:r>
            <a:endParaRPr lang="en-US" sz="2000" b="1" dirty="0">
              <a:solidFill>
                <a:srgbClr val="95C11F"/>
              </a:solidFill>
            </a:endParaRPr>
          </a:p>
        </p:txBody>
      </p:sp>
      <p:sp>
        <p:nvSpPr>
          <p:cNvPr id="5" name="Symbol zastępczy stopki 4">
            <a:extLst>
              <a:ext uri="{FF2B5EF4-FFF2-40B4-BE49-F238E27FC236}">
                <a16:creationId xmlns:a16="http://schemas.microsoft.com/office/drawing/2014/main" id="{936D489F-8A32-49D1-83E5-2F0E55449CA3}"/>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sp>
        <p:nvSpPr>
          <p:cNvPr id="6" name="Symbol zastępczy zawartości 2">
            <a:extLst>
              <a:ext uri="{FF2B5EF4-FFF2-40B4-BE49-F238E27FC236}">
                <a16:creationId xmlns:a16="http://schemas.microsoft.com/office/drawing/2014/main" id="{885E4A72-ECC6-4B70-8A10-B2760BC4A398}"/>
              </a:ext>
            </a:extLst>
          </p:cNvPr>
          <p:cNvSpPr txBox="1">
            <a:spLocks/>
          </p:cNvSpPr>
          <p:nvPr/>
        </p:nvSpPr>
        <p:spPr>
          <a:xfrm>
            <a:off x="220116" y="1966513"/>
            <a:ext cx="11609935" cy="3977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4472C4"/>
              </a:buClr>
              <a:buFont typeface="Arial" panose="020B0604020202020204" pitchFamily="34" charset="0"/>
              <a:buChar char="•"/>
              <a:defRPr sz="2800" kern="1200">
                <a:solidFill>
                  <a:srgbClr val="333739"/>
                </a:solidFill>
                <a:latin typeface="+mn-lt"/>
                <a:ea typeface="+mn-ea"/>
                <a:cs typeface="+mn-cs"/>
              </a:defRPr>
            </a:lvl1pPr>
            <a:lvl2pPr marL="685800" indent="-228600" algn="l" defTabSz="914400" rtl="0" eaLnBrk="1" latinLnBrk="0" hangingPunct="1">
              <a:lnSpc>
                <a:spcPct val="90000"/>
              </a:lnSpc>
              <a:spcBef>
                <a:spcPts val="500"/>
              </a:spcBef>
              <a:buClr>
                <a:srgbClr val="4472C4"/>
              </a:buClr>
              <a:buFont typeface="Arial" panose="020B0604020202020204" pitchFamily="34" charset="0"/>
              <a:buChar char="•"/>
              <a:defRPr sz="2400" kern="1200">
                <a:solidFill>
                  <a:srgbClr val="333739"/>
                </a:solidFill>
                <a:latin typeface="+mn-lt"/>
                <a:ea typeface="+mn-ea"/>
                <a:cs typeface="+mn-cs"/>
              </a:defRPr>
            </a:lvl2pPr>
            <a:lvl3pPr marL="1143000" indent="-228600" algn="l" defTabSz="914400" rtl="0" eaLnBrk="1" latinLnBrk="0" hangingPunct="1">
              <a:lnSpc>
                <a:spcPct val="90000"/>
              </a:lnSpc>
              <a:spcBef>
                <a:spcPts val="500"/>
              </a:spcBef>
              <a:buClr>
                <a:srgbClr val="4472C4"/>
              </a:buClr>
              <a:buFont typeface="Arial" panose="020B0604020202020204" pitchFamily="34" charset="0"/>
              <a:buChar char="•"/>
              <a:defRPr sz="2000" kern="1200">
                <a:solidFill>
                  <a:srgbClr val="333739"/>
                </a:solidFill>
                <a:latin typeface="+mn-lt"/>
                <a:ea typeface="+mn-ea"/>
                <a:cs typeface="+mn-cs"/>
              </a:defRPr>
            </a:lvl3pPr>
            <a:lvl4pPr marL="16002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4pPr>
            <a:lvl5pPr marL="2057400" indent="-228600" algn="l" defTabSz="914400" rtl="0" eaLnBrk="1" latinLnBrk="0" hangingPunct="1">
              <a:lnSpc>
                <a:spcPct val="90000"/>
              </a:lnSpc>
              <a:spcBef>
                <a:spcPts val="500"/>
              </a:spcBef>
              <a:buClr>
                <a:srgbClr val="4472C4"/>
              </a:buClr>
              <a:buFont typeface="Arial" panose="020B0604020202020204" pitchFamily="34" charset="0"/>
              <a:buChar char="•"/>
              <a:defRPr sz="1800" kern="1200">
                <a:solidFill>
                  <a:srgbClr val="3337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bg2">
                    <a:lumMod val="25000"/>
                  </a:schemeClr>
                </a:solidFill>
              </a:rPr>
              <a:t>Project title: New Circular Economy Business Model for More Sustainable Urban Construction</a:t>
            </a:r>
          </a:p>
          <a:p>
            <a:r>
              <a:rPr lang="en-GB" sz="2000" b="1" dirty="0">
                <a:solidFill>
                  <a:schemeClr val="bg2">
                    <a:lumMod val="25000"/>
                  </a:schemeClr>
                </a:solidFill>
              </a:rPr>
              <a:t>Project Acronym: CINDERELA</a:t>
            </a:r>
          </a:p>
          <a:p>
            <a:r>
              <a:rPr lang="en-GB" sz="2000" b="1" dirty="0">
                <a:solidFill>
                  <a:schemeClr val="bg2">
                    <a:lumMod val="25000"/>
                  </a:schemeClr>
                </a:solidFill>
              </a:rPr>
              <a:t>Project Number: 776751</a:t>
            </a:r>
          </a:p>
          <a:p>
            <a:r>
              <a:rPr lang="en-GB" sz="2000" b="1" dirty="0">
                <a:solidFill>
                  <a:schemeClr val="bg2">
                    <a:lumMod val="25000"/>
                  </a:schemeClr>
                </a:solidFill>
              </a:rPr>
              <a:t>Starting date: 01/06/2018</a:t>
            </a:r>
          </a:p>
          <a:p>
            <a:r>
              <a:rPr lang="en-GB" sz="2000" b="1" dirty="0">
                <a:solidFill>
                  <a:schemeClr val="bg2">
                    <a:lumMod val="25000"/>
                  </a:schemeClr>
                </a:solidFill>
              </a:rPr>
              <a:t>Duration in months: 48</a:t>
            </a:r>
          </a:p>
          <a:p>
            <a:r>
              <a:rPr lang="en-GB" sz="2000" b="1" dirty="0">
                <a:solidFill>
                  <a:schemeClr val="bg2">
                    <a:lumMod val="25000"/>
                  </a:schemeClr>
                </a:solidFill>
              </a:rPr>
              <a:t>Budget: 7,635,365.25 EUR</a:t>
            </a:r>
          </a:p>
          <a:p>
            <a:r>
              <a:rPr lang="en-GB" sz="2000" b="1" dirty="0">
                <a:solidFill>
                  <a:schemeClr val="bg2">
                    <a:lumMod val="25000"/>
                  </a:schemeClr>
                </a:solidFill>
              </a:rPr>
              <a:t>Project Coordinator: Slovenian National Building and Civil Engineering Institute (ZAG)</a:t>
            </a:r>
          </a:p>
          <a:p>
            <a:r>
              <a:rPr lang="en-GB" sz="2000" b="1" dirty="0">
                <a:solidFill>
                  <a:schemeClr val="bg2">
                    <a:lumMod val="25000"/>
                  </a:schemeClr>
                </a:solidFill>
              </a:rPr>
              <a:t>Project partners: </a:t>
            </a:r>
            <a:r>
              <a:rPr lang="en-GB" sz="2000" b="1" dirty="0" err="1">
                <a:solidFill>
                  <a:schemeClr val="bg2">
                    <a:lumMod val="25000"/>
                  </a:schemeClr>
                </a:solidFill>
              </a:rPr>
              <a:t>Bocconi</a:t>
            </a:r>
            <a:r>
              <a:rPr lang="en-GB" sz="2000" b="1" dirty="0">
                <a:solidFill>
                  <a:schemeClr val="bg2">
                    <a:lumMod val="25000"/>
                  </a:schemeClr>
                </a:solidFill>
              </a:rPr>
              <a:t> University, Bexel Consulting, </a:t>
            </a:r>
            <a:r>
              <a:rPr lang="en-GB" sz="2000" b="1" dirty="0" err="1">
                <a:solidFill>
                  <a:schemeClr val="bg2">
                    <a:lumMod val="25000"/>
                  </a:schemeClr>
                </a:solidFill>
              </a:rPr>
              <a:t>OpenContent</a:t>
            </a:r>
            <a:r>
              <a:rPr lang="en-GB" sz="2000" b="1" dirty="0">
                <a:solidFill>
                  <a:schemeClr val="bg2">
                    <a:lumMod val="25000"/>
                  </a:schemeClr>
                </a:solidFill>
              </a:rPr>
              <a:t>, </a:t>
            </a:r>
            <a:r>
              <a:rPr lang="en-GB" sz="2000" b="1" dirty="0" err="1">
                <a:solidFill>
                  <a:schemeClr val="bg2">
                    <a:lumMod val="25000"/>
                  </a:schemeClr>
                </a:solidFill>
              </a:rPr>
              <a:t>Fundación</a:t>
            </a:r>
            <a:r>
              <a:rPr lang="en-GB" sz="2000" b="1" dirty="0">
                <a:solidFill>
                  <a:schemeClr val="bg2">
                    <a:lumMod val="25000"/>
                  </a:schemeClr>
                </a:solidFill>
              </a:rPr>
              <a:t> Gómez </a:t>
            </a:r>
            <a:r>
              <a:rPr lang="en-GB" sz="2000" b="1" dirty="0" err="1">
                <a:solidFill>
                  <a:schemeClr val="bg2">
                    <a:lumMod val="25000"/>
                  </a:schemeClr>
                </a:solidFill>
              </a:rPr>
              <a:t>Pardo</a:t>
            </a:r>
            <a:r>
              <a:rPr lang="en-GB" sz="2000" b="1" dirty="0">
                <a:solidFill>
                  <a:schemeClr val="bg2">
                    <a:lumMod val="25000"/>
                  </a:schemeClr>
                </a:solidFill>
              </a:rPr>
              <a:t>, TECNALIA, NIGRAD, IETU, AEDHE, </a:t>
            </a:r>
            <a:r>
              <a:rPr lang="en-GB" sz="2000" b="1" dirty="0" err="1">
                <a:solidFill>
                  <a:schemeClr val="bg2">
                    <a:lumMod val="25000"/>
                  </a:schemeClr>
                </a:solidFill>
              </a:rPr>
              <a:t>TUDelft</a:t>
            </a:r>
            <a:r>
              <a:rPr lang="en-GB" sz="2000" b="1" dirty="0">
                <a:solidFill>
                  <a:schemeClr val="bg2">
                    <a:lumMod val="25000"/>
                  </a:schemeClr>
                </a:solidFill>
              </a:rPr>
              <a:t>, 6.MAJ, Polo </a:t>
            </a:r>
            <a:r>
              <a:rPr lang="en-GB" sz="2000" b="1" dirty="0" err="1">
                <a:solidFill>
                  <a:schemeClr val="bg2">
                    <a:lumMod val="25000"/>
                  </a:schemeClr>
                </a:solidFill>
              </a:rPr>
              <a:t>Tecnologico</a:t>
            </a:r>
            <a:r>
              <a:rPr lang="en-GB" sz="2000" b="1" dirty="0">
                <a:solidFill>
                  <a:schemeClr val="bg2">
                    <a:lumMod val="25000"/>
                  </a:schemeClr>
                </a:solidFill>
              </a:rPr>
              <a:t> di Pordenone, KplusV</a:t>
            </a:r>
          </a:p>
          <a:p>
            <a:r>
              <a:rPr lang="en-GB" sz="2000" b="1" dirty="0">
                <a:solidFill>
                  <a:schemeClr val="bg2">
                    <a:lumMod val="25000"/>
                  </a:schemeClr>
                </a:solidFill>
              </a:rPr>
              <a:t>www: </a:t>
            </a:r>
            <a:r>
              <a:rPr lang="en-GB" sz="2000" b="1" dirty="0">
                <a:solidFill>
                  <a:srgbClr val="4472C4"/>
                </a:solidFill>
                <a:hlinkClick r:id="rId2">
                  <a:extLst>
                    <a:ext uri="{A12FA001-AC4F-418D-AE19-62706E023703}">
                      <ahyp:hlinkClr xmlns:ahyp="http://schemas.microsoft.com/office/drawing/2018/hyperlinkcolor" val="tx"/>
                    </a:ext>
                  </a:extLst>
                </a:hlinkClick>
              </a:rPr>
              <a:t>www.cinderela.eu</a:t>
            </a:r>
            <a:r>
              <a:rPr lang="en-GB" sz="2000" b="1" dirty="0">
                <a:solidFill>
                  <a:srgbClr val="4472C4"/>
                </a:solidFill>
              </a:rPr>
              <a:t> </a:t>
            </a:r>
            <a:r>
              <a:rPr lang="en-GB" sz="2000" b="1" dirty="0">
                <a:solidFill>
                  <a:schemeClr val="bg2">
                    <a:lumMod val="25000"/>
                  </a:schemeClr>
                </a:solidFill>
              </a:rPr>
              <a:t>e-mail:</a:t>
            </a:r>
            <a:r>
              <a:rPr lang="en-GB" sz="2000" b="1" dirty="0">
                <a:solidFill>
                  <a:srgbClr val="6F6F6F"/>
                </a:solidFill>
              </a:rPr>
              <a:t> </a:t>
            </a:r>
            <a:r>
              <a:rPr lang="en-GB" sz="2000" b="1" dirty="0">
                <a:solidFill>
                  <a:srgbClr val="4472C4"/>
                </a:solidFill>
              </a:rPr>
              <a:t>info@cinderela.eu</a:t>
            </a:r>
          </a:p>
        </p:txBody>
      </p:sp>
    </p:spTree>
    <p:extLst>
      <p:ext uri="{BB962C8B-B14F-4D97-AF65-F5344CB8AC3E}">
        <p14:creationId xmlns:p14="http://schemas.microsoft.com/office/powerpoint/2010/main" val="220784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4AB973-B037-400B-A56B-0D2AE5B02D95}"/>
              </a:ext>
            </a:extLst>
          </p:cNvPr>
          <p:cNvSpPr>
            <a:spLocks noGrp="1"/>
          </p:cNvSpPr>
          <p:nvPr>
            <p:ph type="title"/>
          </p:nvPr>
        </p:nvSpPr>
        <p:spPr/>
        <p:txBody>
          <a:bodyPr/>
          <a:lstStyle/>
          <a:p>
            <a:r>
              <a:rPr lang="pl-PL" dirty="0"/>
              <a:t>CINDERELA </a:t>
            </a:r>
            <a:r>
              <a:rPr lang="pl-PL" dirty="0" err="1"/>
              <a:t>consortium</a:t>
            </a:r>
            <a:endParaRPr lang="en-GB" dirty="0"/>
          </a:p>
        </p:txBody>
      </p:sp>
      <p:sp>
        <p:nvSpPr>
          <p:cNvPr id="3" name="Symbol zastępczy zawartości 2">
            <a:extLst>
              <a:ext uri="{FF2B5EF4-FFF2-40B4-BE49-F238E27FC236}">
                <a16:creationId xmlns:a16="http://schemas.microsoft.com/office/drawing/2014/main" id="{68F8859F-B6B0-45DB-A5AB-E04EAB8B23CF}"/>
              </a:ext>
            </a:extLst>
          </p:cNvPr>
          <p:cNvSpPr>
            <a:spLocks noGrp="1"/>
          </p:cNvSpPr>
          <p:nvPr>
            <p:ph idx="1"/>
          </p:nvPr>
        </p:nvSpPr>
        <p:spPr/>
        <p:txBody>
          <a:bodyPr/>
          <a:lstStyle/>
          <a:p>
            <a:endParaRPr lang="en-GB"/>
          </a:p>
        </p:txBody>
      </p:sp>
      <p:sp>
        <p:nvSpPr>
          <p:cNvPr id="5" name="Symbol zastępczy stopki 4">
            <a:extLst>
              <a:ext uri="{FF2B5EF4-FFF2-40B4-BE49-F238E27FC236}">
                <a16:creationId xmlns:a16="http://schemas.microsoft.com/office/drawing/2014/main" id="{E60B3B5A-71FB-46EC-B64F-AAB8C6B5C5D3}"/>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pic>
        <p:nvPicPr>
          <p:cNvPr id="6" name="Obraz 5">
            <a:extLst>
              <a:ext uri="{FF2B5EF4-FFF2-40B4-BE49-F238E27FC236}">
                <a16:creationId xmlns:a16="http://schemas.microsoft.com/office/drawing/2014/main" id="{200D88AD-43C2-4FC5-BF63-E06F12CDAB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038" y="973999"/>
            <a:ext cx="6319577" cy="5138532"/>
          </a:xfrm>
          <a:prstGeom prst="rect">
            <a:avLst/>
          </a:prstGeom>
        </p:spPr>
      </p:pic>
    </p:spTree>
    <p:extLst>
      <p:ext uri="{BB962C8B-B14F-4D97-AF65-F5344CB8AC3E}">
        <p14:creationId xmlns:p14="http://schemas.microsoft.com/office/powerpoint/2010/main" val="1102006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0B6611B-3D37-4591-A58D-E3676D043569}"/>
              </a:ext>
            </a:extLst>
          </p:cNvPr>
          <p:cNvSpPr>
            <a:spLocks noGrp="1"/>
          </p:cNvSpPr>
          <p:nvPr>
            <p:ph type="title"/>
          </p:nvPr>
        </p:nvSpPr>
        <p:spPr/>
        <p:txBody>
          <a:bodyPr/>
          <a:lstStyle/>
          <a:p>
            <a:r>
              <a:rPr lang="pl-PL" dirty="0"/>
              <a:t>CINDERELA </a:t>
            </a:r>
            <a:r>
              <a:rPr lang="pl-PL" dirty="0" err="1"/>
              <a:t>action</a:t>
            </a:r>
            <a:r>
              <a:rPr lang="pl-PL" dirty="0"/>
              <a:t> lines</a:t>
            </a:r>
            <a:endParaRPr lang="en-GB" dirty="0"/>
          </a:p>
        </p:txBody>
      </p:sp>
      <p:sp>
        <p:nvSpPr>
          <p:cNvPr id="5" name="Symbol zastępczy stopki 4">
            <a:extLst>
              <a:ext uri="{FF2B5EF4-FFF2-40B4-BE49-F238E27FC236}">
                <a16:creationId xmlns:a16="http://schemas.microsoft.com/office/drawing/2014/main" id="{E15DB472-37C7-4DD5-8F61-FAFEAD75B63F}"/>
              </a:ext>
            </a:extLst>
          </p:cNvPr>
          <p:cNvSpPr>
            <a:spLocks noGrp="1"/>
          </p:cNvSpPr>
          <p:nvPr>
            <p:ph type="ftr" sz="quarter" idx="11"/>
          </p:nvPr>
        </p:nvSpPr>
        <p:spPr/>
        <p:txBody>
          <a:bodyPr/>
          <a:lstStyle/>
          <a:p>
            <a:r>
              <a:rPr lang="en-US"/>
              <a:t>Untapping the potential of locally available secondary raw materials for a more sustainable urban construction sector trough a circular economy business model</a:t>
            </a:r>
            <a:endParaRPr lang="en-GB"/>
          </a:p>
        </p:txBody>
      </p:sp>
      <p:graphicFrame>
        <p:nvGraphicFramePr>
          <p:cNvPr id="7" name="Diagram 6">
            <a:extLst>
              <a:ext uri="{FF2B5EF4-FFF2-40B4-BE49-F238E27FC236}">
                <a16:creationId xmlns:a16="http://schemas.microsoft.com/office/drawing/2014/main" id="{0FD1AE87-45AB-4C4E-9B1A-2502752F3773}"/>
              </a:ext>
            </a:extLst>
          </p:cNvPr>
          <p:cNvGraphicFramePr/>
          <p:nvPr>
            <p:extLst>
              <p:ext uri="{D42A27DB-BD31-4B8C-83A1-F6EECF244321}">
                <p14:modId xmlns:p14="http://schemas.microsoft.com/office/powerpoint/2010/main" val="2289871376"/>
              </p:ext>
            </p:extLst>
          </p:nvPr>
        </p:nvGraphicFramePr>
        <p:xfrm>
          <a:off x="484210" y="1365511"/>
          <a:ext cx="11239147" cy="27272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a:extLst>
              <a:ext uri="{FF2B5EF4-FFF2-40B4-BE49-F238E27FC236}">
                <a16:creationId xmlns:a16="http://schemas.microsoft.com/office/drawing/2014/main" id="{9E32B491-6CEA-439B-BBFD-43DD804BD8AF}"/>
              </a:ext>
            </a:extLst>
          </p:cNvPr>
          <p:cNvGraphicFramePr/>
          <p:nvPr>
            <p:extLst>
              <p:ext uri="{D42A27DB-BD31-4B8C-83A1-F6EECF244321}">
                <p14:modId xmlns:p14="http://schemas.microsoft.com/office/powerpoint/2010/main" val="3024400992"/>
              </p:ext>
            </p:extLst>
          </p:nvPr>
        </p:nvGraphicFramePr>
        <p:xfrm>
          <a:off x="468643" y="3883105"/>
          <a:ext cx="11254714" cy="273994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59255392"/>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l">
          <a:defRPr b="1" dirty="0" smtClean="0">
            <a:solidFill>
              <a:srgbClr val="DADADA"/>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494</TotalTime>
  <Words>1658</Words>
  <Application>Microsoft Office PowerPoint</Application>
  <PresentationFormat>Panoramiczny</PresentationFormat>
  <Paragraphs>117</Paragraphs>
  <Slides>19</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19</vt:i4>
      </vt:variant>
    </vt:vector>
  </HeadingPairs>
  <TitlesOfParts>
    <vt:vector size="23" baseType="lpstr">
      <vt:lpstr>Arial</vt:lpstr>
      <vt:lpstr>Calibri</vt:lpstr>
      <vt:lpstr>Calibri Light</vt:lpstr>
      <vt:lpstr>Motyw pakietu Office</vt:lpstr>
      <vt:lpstr>Prezentacja programu PowerPoint</vt:lpstr>
      <vt:lpstr>Construction sector</vt:lpstr>
      <vt:lpstr>Circular economy in construction sector is a must</vt:lpstr>
      <vt:lpstr>The potential of urban areas</vt:lpstr>
      <vt:lpstr>The potential of urban areas</vt:lpstr>
      <vt:lpstr>CINDERELA boosts the waste to resource in construction</vt:lpstr>
      <vt:lpstr>CINDERELA project in brief</vt:lpstr>
      <vt:lpstr>CINDERELA consortium</vt:lpstr>
      <vt:lpstr>CINDERELA action lines</vt:lpstr>
      <vt:lpstr>Asessing waste to resource opportunities </vt:lpstr>
      <vt:lpstr>Circular business model building</vt:lpstr>
      <vt:lpstr>Design, development and testing </vt:lpstr>
      <vt:lpstr>Design, development and testing </vt:lpstr>
      <vt:lpstr>CINDERELA Demos and use cases</vt:lpstr>
      <vt:lpstr>CINDERELA Demo Pilots </vt:lpstr>
      <vt:lpstr>Environmental, economic &amp; social assessments</vt:lpstr>
      <vt:lpstr>Benefits of CINDERELA</vt:lpstr>
      <vt:lpstr>More info on CINDERELA</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Mateusz Korcz</dc:creator>
  <cp:lastModifiedBy>Mateusz Korcz</cp:lastModifiedBy>
  <cp:revision>36</cp:revision>
  <dcterms:created xsi:type="dcterms:W3CDTF">2019-10-16T09:23:38Z</dcterms:created>
  <dcterms:modified xsi:type="dcterms:W3CDTF">2021-07-20T08:38:01Z</dcterms:modified>
</cp:coreProperties>
</file>